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11"/>
  </p:notesMasterIdLst>
  <p:sldIdLst>
    <p:sldId id="2145705833" r:id="rId3"/>
    <p:sldId id="2145705834" r:id="rId4"/>
    <p:sldId id="2145705835" r:id="rId5"/>
    <p:sldId id="2145705836" r:id="rId6"/>
    <p:sldId id="2145705838" r:id="rId7"/>
    <p:sldId id="2145705840" r:id="rId8"/>
    <p:sldId id="2145705841" r:id="rId9"/>
    <p:sldId id="267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84CF1-2DB8-4972-9AE6-001AEB54FE1E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04F69CE-18CD-4A86-BBD2-F1E23E745011}">
      <dgm:prSet phldrT="[Texto]"/>
      <dgm:spPr/>
      <dgm:t>
        <a:bodyPr/>
        <a:lstStyle/>
        <a:p>
          <a:r>
            <a:rPr lang="es-ES" b="1" dirty="0"/>
            <a:t>FINANCIERA </a:t>
          </a:r>
        </a:p>
      </dgm:t>
    </dgm:pt>
    <dgm:pt modelId="{A885C76D-9CDF-4503-A563-D6A9F3BCBE6E}" type="parTrans" cxnId="{C37A4D80-331A-44F9-9389-599F907DF63A}">
      <dgm:prSet/>
      <dgm:spPr/>
      <dgm:t>
        <a:bodyPr/>
        <a:lstStyle/>
        <a:p>
          <a:endParaRPr lang="es-CO"/>
        </a:p>
      </dgm:t>
    </dgm:pt>
    <dgm:pt modelId="{3345D27D-CA1F-4E1C-AB20-7B83AD6D9A82}" type="sibTrans" cxnId="{C37A4D80-331A-44F9-9389-599F907DF63A}">
      <dgm:prSet/>
      <dgm:spPr/>
      <dgm:t>
        <a:bodyPr/>
        <a:lstStyle/>
        <a:p>
          <a:endParaRPr lang="es-CO"/>
        </a:p>
      </dgm:t>
    </dgm:pt>
    <dgm:pt modelId="{901C031E-1350-45C5-BEB0-56ACBE2D03ED}">
      <dgm:prSet phldrT="[Texto]"/>
      <dgm:spPr/>
      <dgm:t>
        <a:bodyPr/>
        <a:lstStyle/>
        <a:p>
          <a:r>
            <a:rPr lang="es-CO" b="1" dirty="0"/>
            <a:t>CLIENTE, PRODUCTO Y MERCADO</a:t>
          </a:r>
        </a:p>
      </dgm:t>
    </dgm:pt>
    <dgm:pt modelId="{8D6CAF38-D02D-4401-8F17-4A9F071B3F94}" type="parTrans" cxnId="{59CCF6E7-7437-4EA9-B0F3-570D1FD11A91}">
      <dgm:prSet/>
      <dgm:spPr/>
      <dgm:t>
        <a:bodyPr/>
        <a:lstStyle/>
        <a:p>
          <a:endParaRPr lang="es-CO"/>
        </a:p>
      </dgm:t>
    </dgm:pt>
    <dgm:pt modelId="{B52177CC-F4F0-47B8-B2AE-730292FA9F4D}" type="sibTrans" cxnId="{59CCF6E7-7437-4EA9-B0F3-570D1FD11A91}">
      <dgm:prSet/>
      <dgm:spPr/>
      <dgm:t>
        <a:bodyPr/>
        <a:lstStyle/>
        <a:p>
          <a:endParaRPr lang="es-CO"/>
        </a:p>
      </dgm:t>
    </dgm:pt>
    <dgm:pt modelId="{D897E45F-DF23-467E-AB9C-30CD110B8E5C}">
      <dgm:prSet phldrT="[Texto]"/>
      <dgm:spPr/>
      <dgm:t>
        <a:bodyPr/>
        <a:lstStyle/>
        <a:p>
          <a:r>
            <a:rPr lang="es-CO" b="1" dirty="0"/>
            <a:t>FORTALECIMIENTO INSTITUCIONAL</a:t>
          </a:r>
        </a:p>
      </dgm:t>
    </dgm:pt>
    <dgm:pt modelId="{38EDC432-102C-4609-9312-B4FB7541E55D}" type="parTrans" cxnId="{D39C2A15-ACFE-46B0-9780-5850803A7447}">
      <dgm:prSet/>
      <dgm:spPr/>
      <dgm:t>
        <a:bodyPr/>
        <a:lstStyle/>
        <a:p>
          <a:endParaRPr lang="es-CO"/>
        </a:p>
      </dgm:t>
    </dgm:pt>
    <dgm:pt modelId="{E93913AF-5452-460F-88D3-D8E20D70E272}" type="sibTrans" cxnId="{D39C2A15-ACFE-46B0-9780-5850803A7447}">
      <dgm:prSet/>
      <dgm:spPr/>
      <dgm:t>
        <a:bodyPr/>
        <a:lstStyle/>
        <a:p>
          <a:endParaRPr lang="es-CO"/>
        </a:p>
      </dgm:t>
    </dgm:pt>
    <dgm:pt modelId="{07A7FC42-3E7B-46E1-AD65-6C618B1AD025}">
      <dgm:prSet phldrT="[Texto]"/>
      <dgm:spPr/>
      <dgm:t>
        <a:bodyPr/>
        <a:lstStyle/>
        <a:p>
          <a:r>
            <a:rPr lang="es-CO" b="1" dirty="0"/>
            <a:t>APRENDIZAJE Y CULTURA</a:t>
          </a:r>
        </a:p>
      </dgm:t>
    </dgm:pt>
    <dgm:pt modelId="{E919AF39-9AFD-4980-A49A-74F4C96FFC4F}" type="parTrans" cxnId="{DB5D8D8B-5E11-4FE3-A92D-B12C12DEC8E5}">
      <dgm:prSet/>
      <dgm:spPr/>
      <dgm:t>
        <a:bodyPr/>
        <a:lstStyle/>
        <a:p>
          <a:endParaRPr lang="es-CO"/>
        </a:p>
      </dgm:t>
    </dgm:pt>
    <dgm:pt modelId="{7DD8C9FC-0FF8-4A36-AA37-879D7CE3131B}" type="sibTrans" cxnId="{DB5D8D8B-5E11-4FE3-A92D-B12C12DEC8E5}">
      <dgm:prSet/>
      <dgm:spPr/>
      <dgm:t>
        <a:bodyPr/>
        <a:lstStyle/>
        <a:p>
          <a:endParaRPr lang="es-CO"/>
        </a:p>
      </dgm:t>
    </dgm:pt>
    <dgm:pt modelId="{F09408E8-3A7F-4510-AB87-5318340E3594}" type="pres">
      <dgm:prSet presAssocID="{52F84CF1-2DB8-4972-9AE6-001AEB54FE1E}" presName="Name0" presStyleCnt="0">
        <dgm:presLayoutVars>
          <dgm:dir/>
          <dgm:resizeHandles val="exact"/>
        </dgm:presLayoutVars>
      </dgm:prSet>
      <dgm:spPr/>
    </dgm:pt>
    <dgm:pt modelId="{236CEE1B-D631-42CF-92C7-DAAE7816451F}" type="pres">
      <dgm:prSet presAssocID="{52F84CF1-2DB8-4972-9AE6-001AEB54FE1E}" presName="cycle" presStyleCnt="0"/>
      <dgm:spPr/>
    </dgm:pt>
    <dgm:pt modelId="{A86370EC-58DE-41C0-8311-66A7754E8305}" type="pres">
      <dgm:prSet presAssocID="{F04F69CE-18CD-4A86-BBD2-F1E23E745011}" presName="nodeFirstNode" presStyleLbl="node1" presStyleIdx="0" presStyleCnt="4">
        <dgm:presLayoutVars>
          <dgm:bulletEnabled val="1"/>
        </dgm:presLayoutVars>
      </dgm:prSet>
      <dgm:spPr/>
    </dgm:pt>
    <dgm:pt modelId="{E2D747D1-9F8F-4E71-B170-C4B772DB41DE}" type="pres">
      <dgm:prSet presAssocID="{3345D27D-CA1F-4E1C-AB20-7B83AD6D9A82}" presName="sibTransFirstNode" presStyleLbl="bgShp" presStyleIdx="0" presStyleCnt="1"/>
      <dgm:spPr/>
    </dgm:pt>
    <dgm:pt modelId="{A627D3C3-CC5A-4CDB-A57A-445B17BB36B4}" type="pres">
      <dgm:prSet presAssocID="{901C031E-1350-45C5-BEB0-56ACBE2D03ED}" presName="nodeFollowingNodes" presStyleLbl="node1" presStyleIdx="1" presStyleCnt="4">
        <dgm:presLayoutVars>
          <dgm:bulletEnabled val="1"/>
        </dgm:presLayoutVars>
      </dgm:prSet>
      <dgm:spPr/>
    </dgm:pt>
    <dgm:pt modelId="{4B6FA67B-F695-46AF-AC37-DDA472598AA3}" type="pres">
      <dgm:prSet presAssocID="{D897E45F-DF23-467E-AB9C-30CD110B8E5C}" presName="nodeFollowingNodes" presStyleLbl="node1" presStyleIdx="2" presStyleCnt="4">
        <dgm:presLayoutVars>
          <dgm:bulletEnabled val="1"/>
        </dgm:presLayoutVars>
      </dgm:prSet>
      <dgm:spPr/>
    </dgm:pt>
    <dgm:pt modelId="{9D27CCAC-9170-4C00-8042-DF77CA7359AB}" type="pres">
      <dgm:prSet presAssocID="{07A7FC42-3E7B-46E1-AD65-6C618B1AD025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D39C2A15-ACFE-46B0-9780-5850803A7447}" srcId="{52F84CF1-2DB8-4972-9AE6-001AEB54FE1E}" destId="{D897E45F-DF23-467E-AB9C-30CD110B8E5C}" srcOrd="2" destOrd="0" parTransId="{38EDC432-102C-4609-9312-B4FB7541E55D}" sibTransId="{E93913AF-5452-460F-88D3-D8E20D70E272}"/>
    <dgm:cxn modelId="{C37A4D80-331A-44F9-9389-599F907DF63A}" srcId="{52F84CF1-2DB8-4972-9AE6-001AEB54FE1E}" destId="{F04F69CE-18CD-4A86-BBD2-F1E23E745011}" srcOrd="0" destOrd="0" parTransId="{A885C76D-9CDF-4503-A563-D6A9F3BCBE6E}" sibTransId="{3345D27D-CA1F-4E1C-AB20-7B83AD6D9A82}"/>
    <dgm:cxn modelId="{DB5D8D8B-5E11-4FE3-A92D-B12C12DEC8E5}" srcId="{52F84CF1-2DB8-4972-9AE6-001AEB54FE1E}" destId="{07A7FC42-3E7B-46E1-AD65-6C618B1AD025}" srcOrd="3" destOrd="0" parTransId="{E919AF39-9AFD-4980-A49A-74F4C96FFC4F}" sibTransId="{7DD8C9FC-0FF8-4A36-AA37-879D7CE3131B}"/>
    <dgm:cxn modelId="{B84BDD93-7C0B-4050-B952-719F08A079F5}" type="presOf" srcId="{901C031E-1350-45C5-BEB0-56ACBE2D03ED}" destId="{A627D3C3-CC5A-4CDB-A57A-445B17BB36B4}" srcOrd="0" destOrd="0" presId="urn:microsoft.com/office/officeart/2005/8/layout/cycle3"/>
    <dgm:cxn modelId="{CBEF1CA6-FD69-4D01-9785-2111008A60AC}" type="presOf" srcId="{F04F69CE-18CD-4A86-BBD2-F1E23E745011}" destId="{A86370EC-58DE-41C0-8311-66A7754E8305}" srcOrd="0" destOrd="0" presId="urn:microsoft.com/office/officeart/2005/8/layout/cycle3"/>
    <dgm:cxn modelId="{03479FC5-74DE-47FE-8343-8BDCB60CA47B}" type="presOf" srcId="{3345D27D-CA1F-4E1C-AB20-7B83AD6D9A82}" destId="{E2D747D1-9F8F-4E71-B170-C4B772DB41DE}" srcOrd="0" destOrd="0" presId="urn:microsoft.com/office/officeart/2005/8/layout/cycle3"/>
    <dgm:cxn modelId="{062C05D4-0051-4224-B807-E630C82A0178}" type="presOf" srcId="{D897E45F-DF23-467E-AB9C-30CD110B8E5C}" destId="{4B6FA67B-F695-46AF-AC37-DDA472598AA3}" srcOrd="0" destOrd="0" presId="urn:microsoft.com/office/officeart/2005/8/layout/cycle3"/>
    <dgm:cxn modelId="{59CCF6E7-7437-4EA9-B0F3-570D1FD11A91}" srcId="{52F84CF1-2DB8-4972-9AE6-001AEB54FE1E}" destId="{901C031E-1350-45C5-BEB0-56ACBE2D03ED}" srcOrd="1" destOrd="0" parTransId="{8D6CAF38-D02D-4401-8F17-4A9F071B3F94}" sibTransId="{B52177CC-F4F0-47B8-B2AE-730292FA9F4D}"/>
    <dgm:cxn modelId="{29457FE8-9D03-4224-B81B-082B269CD0F5}" type="presOf" srcId="{07A7FC42-3E7B-46E1-AD65-6C618B1AD025}" destId="{9D27CCAC-9170-4C00-8042-DF77CA7359AB}" srcOrd="0" destOrd="0" presId="urn:microsoft.com/office/officeart/2005/8/layout/cycle3"/>
    <dgm:cxn modelId="{ECB843FA-7807-4808-8027-7833647AA10A}" type="presOf" srcId="{52F84CF1-2DB8-4972-9AE6-001AEB54FE1E}" destId="{F09408E8-3A7F-4510-AB87-5318340E3594}" srcOrd="0" destOrd="0" presId="urn:microsoft.com/office/officeart/2005/8/layout/cycle3"/>
    <dgm:cxn modelId="{43971AD1-6971-4346-B956-04AD92747121}" type="presParOf" srcId="{F09408E8-3A7F-4510-AB87-5318340E3594}" destId="{236CEE1B-D631-42CF-92C7-DAAE7816451F}" srcOrd="0" destOrd="0" presId="urn:microsoft.com/office/officeart/2005/8/layout/cycle3"/>
    <dgm:cxn modelId="{A43DCF3C-251A-4C27-9237-330207001F23}" type="presParOf" srcId="{236CEE1B-D631-42CF-92C7-DAAE7816451F}" destId="{A86370EC-58DE-41C0-8311-66A7754E8305}" srcOrd="0" destOrd="0" presId="urn:microsoft.com/office/officeart/2005/8/layout/cycle3"/>
    <dgm:cxn modelId="{47B860E2-D4BE-4A6C-9248-83FC4908F5D6}" type="presParOf" srcId="{236CEE1B-D631-42CF-92C7-DAAE7816451F}" destId="{E2D747D1-9F8F-4E71-B170-C4B772DB41DE}" srcOrd="1" destOrd="0" presId="urn:microsoft.com/office/officeart/2005/8/layout/cycle3"/>
    <dgm:cxn modelId="{D4486C59-6D22-4FD0-A5C1-F4FD12C08593}" type="presParOf" srcId="{236CEE1B-D631-42CF-92C7-DAAE7816451F}" destId="{A627D3C3-CC5A-4CDB-A57A-445B17BB36B4}" srcOrd="2" destOrd="0" presId="urn:microsoft.com/office/officeart/2005/8/layout/cycle3"/>
    <dgm:cxn modelId="{8319A359-65F9-4AC3-8218-3FB02CBB9125}" type="presParOf" srcId="{236CEE1B-D631-42CF-92C7-DAAE7816451F}" destId="{4B6FA67B-F695-46AF-AC37-DDA472598AA3}" srcOrd="3" destOrd="0" presId="urn:microsoft.com/office/officeart/2005/8/layout/cycle3"/>
    <dgm:cxn modelId="{AB57071F-8725-4BF0-9BFF-9DAFF2995A98}" type="presParOf" srcId="{236CEE1B-D631-42CF-92C7-DAAE7816451F}" destId="{9D27CCAC-9170-4C00-8042-DF77CA7359A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747D1-9F8F-4E71-B170-C4B772DB41DE}">
      <dsp:nvSpPr>
        <dsp:cNvPr id="0" name=""/>
        <dsp:cNvSpPr/>
      </dsp:nvSpPr>
      <dsp:spPr>
        <a:xfrm>
          <a:off x="849486" y="-60474"/>
          <a:ext cx="3587259" cy="3587259"/>
        </a:xfrm>
        <a:prstGeom prst="circularArrow">
          <a:avLst>
            <a:gd name="adj1" fmla="val 4668"/>
            <a:gd name="adj2" fmla="val 272909"/>
            <a:gd name="adj3" fmla="val 13054638"/>
            <a:gd name="adj4" fmla="val 17880557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370EC-58DE-41C0-8311-66A7754E8305}">
      <dsp:nvSpPr>
        <dsp:cNvPr id="0" name=""/>
        <dsp:cNvSpPr/>
      </dsp:nvSpPr>
      <dsp:spPr>
        <a:xfrm>
          <a:off x="1517727" y="1058"/>
          <a:ext cx="2250778" cy="1125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FINANCIERA </a:t>
          </a:r>
        </a:p>
      </dsp:txBody>
      <dsp:txXfrm>
        <a:off x="1572664" y="55995"/>
        <a:ext cx="2140904" cy="1015515"/>
      </dsp:txXfrm>
    </dsp:sp>
    <dsp:sp modelId="{A627D3C3-CC5A-4CDB-A57A-445B17BB36B4}">
      <dsp:nvSpPr>
        <dsp:cNvPr id="0" name=""/>
        <dsp:cNvSpPr/>
      </dsp:nvSpPr>
      <dsp:spPr>
        <a:xfrm>
          <a:off x="2805791" y="1289122"/>
          <a:ext cx="2250778" cy="1125389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CLIENTE, PRODUCTO Y MERCADO</a:t>
          </a:r>
        </a:p>
      </dsp:txBody>
      <dsp:txXfrm>
        <a:off x="2860728" y="1344059"/>
        <a:ext cx="2140904" cy="1015515"/>
      </dsp:txXfrm>
    </dsp:sp>
    <dsp:sp modelId="{4B6FA67B-F695-46AF-AC37-DDA472598AA3}">
      <dsp:nvSpPr>
        <dsp:cNvPr id="0" name=""/>
        <dsp:cNvSpPr/>
      </dsp:nvSpPr>
      <dsp:spPr>
        <a:xfrm>
          <a:off x="1517727" y="2577187"/>
          <a:ext cx="2250778" cy="1125389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FORTALECIMIENTO INSTITUCIONAL</a:t>
          </a:r>
        </a:p>
      </dsp:txBody>
      <dsp:txXfrm>
        <a:off x="1572664" y="2632124"/>
        <a:ext cx="2140904" cy="1015515"/>
      </dsp:txXfrm>
    </dsp:sp>
    <dsp:sp modelId="{9D27CCAC-9170-4C00-8042-DF77CA7359AB}">
      <dsp:nvSpPr>
        <dsp:cNvPr id="0" name=""/>
        <dsp:cNvSpPr/>
      </dsp:nvSpPr>
      <dsp:spPr>
        <a:xfrm>
          <a:off x="229662" y="1289122"/>
          <a:ext cx="2250778" cy="112538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APRENDIZAJE Y CULTURA</a:t>
          </a:r>
        </a:p>
      </dsp:txBody>
      <dsp:txXfrm>
        <a:off x="284599" y="1344059"/>
        <a:ext cx="2140904" cy="1015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365DD-EACA-4018-8FB2-A5349D814FB5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76532-01ED-4FF6-8F76-42A97F6BA5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895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67F25-0DCF-8750-1371-B8829BE06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B00AF3-3748-3D1D-8B2A-7FE89020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428A2B-3A18-A0C5-18BB-AF1C9125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544C7D-E135-DA1C-3B53-E5B07438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1FF13-7E4B-2B55-2CA8-2461EA3E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310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E06A0-1C9E-B07E-DE5B-9318E031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3D8D8B-0954-CAB1-DC81-8217E2278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C6B214-61ED-DFF1-FFC1-3C4A6F50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A5D637-712E-9363-68B4-09BC8A7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6333C0-5FFB-A100-7451-CBD3DD09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73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BDC657-6E6E-4EBE-3A21-63D4E9811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EE384A-FDBB-DFB5-6B2F-F520C0475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2B1B9D-8725-C3E5-EC66-851D7C0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85CFC-E2FE-182B-4065-22AC8977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95A16A-668D-DAE0-8B1C-B4741588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004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5945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197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1482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6758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1217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8253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71866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4562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C1971-F0F9-8202-3087-8A1A221F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31F0A8-2E1C-203F-C727-AC0BE4BCD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667F92-8D11-2173-81F0-1F1E4F2B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BFDE1E-5FDB-97AF-2BA6-418D68DD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596EB0-4FB2-A22D-1407-0BE13079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3089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6744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7B1BA-1407-CF87-F47B-DFC91C56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22499-2D55-BE98-A708-B8CCD3130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23E247-1970-13C0-4616-C5C4E2C9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509B49-4744-0CEE-9AF3-A7577D49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47B1-3671-7270-0BD2-0D0F5F4B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79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BADF5-BD66-ACC7-7B85-0A58913E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7D9EDF-99F3-6D67-18FB-1914F652F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858D4C-D06E-93E7-5457-CE043CD38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8595DF-302F-4D4C-414E-31E96EDF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12A511-4749-81BC-5961-3D01F79C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1C35B9-D30F-FA35-EECD-86761115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2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F6545-126C-C5E7-E912-AB057A10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B90B60-40EA-D120-DBD3-3FB614C88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E70579-7B99-EE52-D053-35BDC7B39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D2A2F8-352A-DFAB-0F3F-D5CC770DD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230216-56E9-66CD-9AE5-9A0CA7316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4BEBD5-B308-EAAE-B30A-66FF2CE2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CE8C8B-9AAC-FAA1-909B-AF705E0C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D6203E-FDD3-25C8-8F92-147F6331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063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FC06D-FFB4-A5E2-8D8A-67F44727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5DCA75-9BE8-9917-5251-E688CC41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775D93-BF54-BD9B-FFA3-7CBC1A194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A9345-8697-FE33-91A7-DBFE3FFA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28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282AAA-4809-7961-C272-7B64A403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968742-A839-F43C-52FE-0F2BE5DB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758086-E331-FBFA-3CBD-9B9B7A48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2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2B2B1-81ED-D9D9-902F-687C6D89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C41AC3-41FB-BEA9-E109-85DDC50A9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E9D5BF-C15C-9607-38FE-A0BC1623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8B1299-13D6-A78D-0203-B3E38D31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920DA5-B91E-84EF-C9A7-F81F110E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7B441F-7909-6BEB-081C-9BE0CF10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005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073B6-A39C-9F04-38FC-1DE18541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CAF4E4-0950-71FD-1AF9-AE36F3246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7CF298-EF8D-7FBB-F477-B56418A9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C993E-982C-E657-FB97-38C6A2EB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CE9CE-9744-9891-2E3F-FB04DF97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F65E81-F64F-9BE9-2F84-5DFBDBFA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121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92E46C-AA60-071F-D44B-0C3D1A5A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E36F85-C1B1-1E71-E150-55618F0A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239165-0C52-B725-0CD7-43778BBC6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F16709-530D-43A0-94BB-FCEF481A85EB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98F8E5-B18F-0004-6E5F-73B846BBB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E9C339-005D-A092-FA8C-BB8501FF0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77A7D8-EAEE-40CB-B92C-7CCFB25948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671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11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Fondo-Ofic-5.jpg" descr="Fondo-Ofic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CuadroTexto 9"/>
          <p:cNvSpPr txBox="1"/>
          <p:nvPr/>
        </p:nvSpPr>
        <p:spPr>
          <a:xfrm>
            <a:off x="297511" y="1627498"/>
            <a:ext cx="4825117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 b="1">
                <a:solidFill>
                  <a:srgbClr val="76234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PLANEACIÓN ANUAL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2026-2027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76234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Logo-Fidu-Rojo.png" descr="Logo-Fidu-Roj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0" y="8948"/>
            <a:ext cx="3705947" cy="1273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E28928-5C17-AB0E-0CCC-4B133C017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55" y="729925"/>
            <a:ext cx="7909580" cy="61411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Fondo-Ofic-2.jpg" descr="Fondo-Ofic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6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04EEEF-CFD7-5A9E-FDB4-CE7F46230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78" y="-513880"/>
            <a:ext cx="4948945" cy="6858000"/>
          </a:xfrm>
          <a:prstGeom prst="rect">
            <a:avLst/>
          </a:prstGeom>
        </p:spPr>
      </p:pic>
      <p:pic>
        <p:nvPicPr>
          <p:cNvPr id="4" name="Pata-2.png" descr="Pata-2.png">
            <a:extLst>
              <a:ext uri="{FF2B5EF4-FFF2-40B4-BE49-F238E27FC236}">
                <a16:creationId xmlns:a16="http://schemas.microsoft.com/office/drawing/2014/main" id="{4AF052CA-3729-DD8B-BDFF-72505BAC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21961"/>
            <a:ext cx="12192001" cy="1267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ogo-Fidu-Blanco.png" descr="Logo-Fidu-Blanco.png">
            <a:extLst>
              <a:ext uri="{FF2B5EF4-FFF2-40B4-BE49-F238E27FC236}">
                <a16:creationId xmlns:a16="http://schemas.microsoft.com/office/drawing/2014/main" id="{D791588A-97C6-F251-FECC-02D8459A2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278" y="5794537"/>
            <a:ext cx="2719471" cy="9476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9FF25E-EF91-FA0E-5C11-5CDA8E060968}"/>
              </a:ext>
            </a:extLst>
          </p:cNvPr>
          <p:cNvSpPr txBox="1"/>
          <p:nvPr/>
        </p:nvSpPr>
        <p:spPr>
          <a:xfrm>
            <a:off x="-1475546" y="3282096"/>
            <a:ext cx="95379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CO" sz="3600" b="1" i="0" u="none" strike="noStrike" kern="2800" cap="none" spc="0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Misión</a:t>
            </a:r>
            <a:r>
              <a:rPr lang="es-AR" altLang="es-CO" sz="3600" b="1" kern="2800" dirty="0">
                <a:solidFill>
                  <a:srgbClr val="7A2C35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y</a:t>
            </a:r>
            <a:r>
              <a:rPr kumimoji="0" lang="es-AR" altLang="es-CO" sz="3600" b="1" i="0" u="none" strike="noStrike" kern="2800" cap="none" spc="0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Visión</a:t>
            </a:r>
            <a:endParaRPr kumimoji="0" lang="es-AR" sz="3600" b="1" i="0" u="none" strike="noStrike" kern="2800" cap="none" spc="0" normalizeH="0" baseline="0" noProof="0" dirty="0">
              <a:ln>
                <a:noFill/>
              </a:ln>
              <a:solidFill>
                <a:srgbClr val="7A2C35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6728" y="0"/>
            <a:ext cx="3605349" cy="992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41720" y="838711"/>
            <a:ext cx="210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7F2B4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MISIÓN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78293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7F0818-7776-9173-ED6E-B663430011A1}"/>
              </a:ext>
            </a:extLst>
          </p:cNvPr>
          <p:cNvSpPr txBox="1"/>
          <p:nvPr/>
        </p:nvSpPr>
        <p:spPr>
          <a:xfrm>
            <a:off x="782151" y="2223528"/>
            <a:ext cx="4769563" cy="2031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Contribuir al desarrollo económico y social del país, a través de soluciones</a:t>
            </a:r>
            <a:r>
              <a:rPr kumimoji="0" lang="es-ES" sz="2100" b="0" i="0" u="none" strike="noStrike" kern="1200" cap="none" spc="-13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s-ES" sz="2100" b="1" i="0" u="none" strike="noStrike" kern="1200" cap="none" spc="-13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fiduciarias</a:t>
            </a:r>
            <a:r>
              <a:rPr kumimoji="0" lang="es-ES" sz="2100" b="0" i="0" u="none" strike="noStrike" kern="1200" cap="none" spc="-1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s-ES" sz="2100" b="1" i="0" u="none" strike="noStrike" kern="1200" cap="none" spc="-13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especializadas </a:t>
            </a:r>
            <a:r>
              <a:rPr kumimoji="0" lang="es-ES" sz="21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para la administración y gestión transparente y eficiente de los recursos </a:t>
            </a:r>
            <a:r>
              <a:rPr kumimoji="0" lang="es-ES" sz="2100" b="0" i="0" u="none" strike="noStrike" kern="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de</a:t>
            </a:r>
            <a:r>
              <a:rPr kumimoji="0" lang="es-ES" sz="2100" b="0" i="0" u="none" strike="noStrike" kern="1200" cap="none" spc="-1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s-ES" sz="2100" b="1" i="0" u="none" strike="noStrike" kern="1200" cap="none" spc="-13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nuestros clientes, en el sector público y privado.</a:t>
            </a:r>
            <a:endParaRPr kumimoji="0" lang="es-ES" sz="2100" b="1" i="0" u="none" strike="sngStrike" kern="1200" cap="none" spc="-13" normalizeH="0" baseline="0" noProof="0" dirty="0">
              <a:ln>
                <a:noFill/>
              </a:ln>
              <a:solidFill>
                <a:srgbClr val="7A2C35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9" name="Logo-Fidu-Rojo.png" descr="Logo-Fidu-Rojo.png">
            <a:extLst>
              <a:ext uri="{FF2B5EF4-FFF2-40B4-BE49-F238E27FC236}">
                <a16:creationId xmlns:a16="http://schemas.microsoft.com/office/drawing/2014/main" id="{894D2EA1-473D-E19C-EB47-23668A84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466" y="-163254"/>
            <a:ext cx="2380986" cy="81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7A678B-D72D-965C-5156-2FD486443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89" y="397096"/>
            <a:ext cx="5890987" cy="59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87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9861"/>
            <a:ext cx="12192000" cy="689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E70959-FC9E-7C66-A8EB-835ACC4F3A18}"/>
              </a:ext>
            </a:extLst>
          </p:cNvPr>
          <p:cNvSpPr txBox="1"/>
          <p:nvPr/>
        </p:nvSpPr>
        <p:spPr>
          <a:xfrm>
            <a:off x="1901637" y="806344"/>
            <a:ext cx="3089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7F2B4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VISI</a:t>
            </a:r>
            <a:r>
              <a:rPr kumimoji="0" lang="es-E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7F2B4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Ó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7F2B4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7F2B4B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14" name="Logo-Fidu-Rojo.png" descr="Logo-Fidu-Rojo.png">
            <a:extLst>
              <a:ext uri="{FF2B5EF4-FFF2-40B4-BE49-F238E27FC236}">
                <a16:creationId xmlns:a16="http://schemas.microsoft.com/office/drawing/2014/main" id="{78FB0111-906C-F3B3-0663-974FC61E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4" y="-138893"/>
            <a:ext cx="2380986" cy="8181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DB0F1C3-6788-197A-962A-84F27775FFC6}"/>
              </a:ext>
            </a:extLst>
          </p:cNvPr>
          <p:cNvSpPr txBox="1"/>
          <p:nvPr/>
        </p:nvSpPr>
        <p:spPr>
          <a:xfrm>
            <a:off x="431900" y="2090172"/>
            <a:ext cx="6273700" cy="26776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 2030, seremos una de las fiduciarias líderes del país, reconocida por nuestra gestión sostenible y valor para todos nuestros grupos de interés. Consolidaremos relaciones de confianza mediante soluciones fiduciarias innovadoras, impulsadas por mejoras tecnológicas, procesos eficientes y un talento humano excepcional, orientado a superar las expectativas de nuestros clientes y contribuir al desarrollo del país.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D1877B-3F31-3E1A-8348-F2C75D2F0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82" y="806344"/>
            <a:ext cx="4332103" cy="4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369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Fondo-Ofic-3.jpg" descr="Fondo-Ofic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9"/>
            <a:ext cx="12192001" cy="6856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ogo-Fidu-Rojo.png" descr="Logo-Fidu-Rojo.png">
            <a:extLst>
              <a:ext uri="{FF2B5EF4-FFF2-40B4-BE49-F238E27FC236}">
                <a16:creationId xmlns:a16="http://schemas.microsoft.com/office/drawing/2014/main" id="{E4EEF64E-0DC8-FDBE-3299-5545E08E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0" y="8948"/>
            <a:ext cx="3705947" cy="127344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70F42BA-80BB-0453-7E34-D2EEF9B16E8B}"/>
              </a:ext>
            </a:extLst>
          </p:cNvPr>
          <p:cNvSpPr txBox="1"/>
          <p:nvPr/>
        </p:nvSpPr>
        <p:spPr>
          <a:xfrm>
            <a:off x="904484" y="2618767"/>
            <a:ext cx="100234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2800" cap="none" spc="0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Mapa Estratégico</a:t>
            </a:r>
            <a:endParaRPr kumimoji="0" lang="es-CO" sz="3600" b="1" i="0" u="none" strike="noStrike" kern="2800" cap="none" spc="0" normalizeH="0" baseline="0" noProof="0" dirty="0">
              <a:ln>
                <a:noFill/>
              </a:ln>
              <a:solidFill>
                <a:srgbClr val="7A2C35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C92760E-62A7-AEE7-1BDE-AC3BF3248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4724"/>
              </p:ext>
            </p:extLst>
          </p:nvPr>
        </p:nvGraphicFramePr>
        <p:xfrm>
          <a:off x="3093965" y="1871581"/>
          <a:ext cx="5286233" cy="3703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5D9DD320-50FB-84D4-7FD9-ADED4C06BE52}"/>
              </a:ext>
            </a:extLst>
          </p:cNvPr>
          <p:cNvSpPr txBox="1"/>
          <p:nvPr/>
        </p:nvSpPr>
        <p:spPr>
          <a:xfrm>
            <a:off x="5453733" y="1574494"/>
            <a:ext cx="63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30%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A37C99-E509-F5DB-DE74-9C8CC8220721}"/>
              </a:ext>
            </a:extLst>
          </p:cNvPr>
          <p:cNvSpPr txBox="1"/>
          <p:nvPr/>
        </p:nvSpPr>
        <p:spPr>
          <a:xfrm>
            <a:off x="8137291" y="3596795"/>
            <a:ext cx="6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25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%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BBC96B-6259-4982-6940-D381F5A931D4}"/>
              </a:ext>
            </a:extLst>
          </p:cNvPr>
          <p:cNvSpPr txBox="1"/>
          <p:nvPr/>
        </p:nvSpPr>
        <p:spPr>
          <a:xfrm>
            <a:off x="5588131" y="5623565"/>
            <a:ext cx="6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3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0%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2F5E7B-9489-B19E-3255-5DF44525DC79}"/>
              </a:ext>
            </a:extLst>
          </p:cNvPr>
          <p:cNvSpPr txBox="1"/>
          <p:nvPr/>
        </p:nvSpPr>
        <p:spPr>
          <a:xfrm>
            <a:off x="2722661" y="3854226"/>
            <a:ext cx="61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15%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7097F62-53DC-676D-9D95-4596AC18954A}"/>
              </a:ext>
            </a:extLst>
          </p:cNvPr>
          <p:cNvSpPr txBox="1"/>
          <p:nvPr/>
        </p:nvSpPr>
        <p:spPr>
          <a:xfrm>
            <a:off x="4303230" y="335334"/>
            <a:ext cx="2867702" cy="9251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2C35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PERSPECTIVAS 2026</a:t>
            </a:r>
          </a:p>
        </p:txBody>
      </p:sp>
    </p:spTree>
    <p:extLst>
      <p:ext uri="{BB962C8B-B14F-4D97-AF65-F5344CB8AC3E}">
        <p14:creationId xmlns:p14="http://schemas.microsoft.com/office/powerpoint/2010/main" val="15144553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93964"/>
            <a:ext cx="12192000" cy="97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dondear rectángulo de esquina del mismo lado 10">
            <a:hlinkClick r:id="" action="ppaction://noaction"/>
          </p:cNvPr>
          <p:cNvSpPr/>
          <p:nvPr/>
        </p:nvSpPr>
        <p:spPr>
          <a:xfrm rot="16200000">
            <a:off x="650167" y="902598"/>
            <a:ext cx="1133140" cy="729477"/>
          </a:xfrm>
          <a:prstGeom prst="round2SameRect">
            <a:avLst/>
          </a:prstGeom>
          <a:solidFill>
            <a:srgbClr val="7A2C3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FINANCIERA</a:t>
            </a:r>
            <a:endParaRPr kumimoji="0" lang="es-CO" sz="1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Redondear rectángulo de esquina del mismo lado 71">
            <a:hlinkClick r:id="" action="ppaction://noaction"/>
          </p:cNvPr>
          <p:cNvSpPr/>
          <p:nvPr/>
        </p:nvSpPr>
        <p:spPr>
          <a:xfrm rot="16200000">
            <a:off x="610336" y="2099113"/>
            <a:ext cx="1245314" cy="729478"/>
          </a:xfrm>
          <a:prstGeom prst="round2SameRect">
            <a:avLst/>
          </a:prstGeom>
          <a:solidFill>
            <a:srgbClr val="7A2C3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CLIENTE, PRODUCTO Y MERCADO</a:t>
            </a:r>
            <a:endParaRPr kumimoji="0" lang="es-CO" sz="1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Redondear rectángulo de esquina del mismo lado 75">
            <a:hlinkClick r:id="" action="ppaction://noaction"/>
          </p:cNvPr>
          <p:cNvSpPr/>
          <p:nvPr/>
        </p:nvSpPr>
        <p:spPr>
          <a:xfrm rot="16200000">
            <a:off x="590682" y="5015997"/>
            <a:ext cx="1252099" cy="729482"/>
          </a:xfrm>
          <a:prstGeom prst="round2SameRect">
            <a:avLst/>
          </a:prstGeom>
          <a:solidFill>
            <a:srgbClr val="7A2C3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APRENDIZAJE Y CULTURA</a:t>
            </a:r>
            <a:endParaRPr kumimoji="0" lang="es-CO" sz="1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3420066" y="-58512"/>
            <a:ext cx="5883484" cy="465485"/>
          </a:xfrm>
          <a:noFill/>
        </p:spPr>
        <p:txBody>
          <a:bodyPr>
            <a:noAutofit/>
          </a:bodyPr>
          <a:lstStyle/>
          <a:p>
            <a:pPr algn="ctr"/>
            <a:r>
              <a:rPr lang="es-ES" sz="2400" b="1" dirty="0">
                <a:solidFill>
                  <a:srgbClr val="762544"/>
                </a:solidFill>
              </a:rPr>
              <a:t>Mapa Objetivos</a:t>
            </a:r>
            <a:endParaRPr lang="es-CO" sz="2400" b="1" dirty="0"/>
          </a:p>
        </p:txBody>
      </p:sp>
      <p:sp>
        <p:nvSpPr>
          <p:cNvPr id="38" name="CuadroTexto 37"/>
          <p:cNvSpPr txBox="1"/>
          <p:nvPr/>
        </p:nvSpPr>
        <p:spPr>
          <a:xfrm>
            <a:off x="10234592" y="-25432"/>
            <a:ext cx="1824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62544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2026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762544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-193040" y="810663"/>
            <a:ext cx="1045029" cy="701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 smtClean="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Helvetica"/>
                <a:sym typeface="Calibri"/>
              </a:rPr>
              <a:t>30%</a:t>
            </a:r>
          </a:p>
        </p:txBody>
      </p:sp>
      <p:sp>
        <p:nvSpPr>
          <p:cNvPr id="44" name="Título 1"/>
          <p:cNvSpPr txBox="1">
            <a:spLocks/>
          </p:cNvSpPr>
          <p:nvPr/>
        </p:nvSpPr>
        <p:spPr>
          <a:xfrm>
            <a:off x="-193040" y="2113346"/>
            <a:ext cx="1045029" cy="701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 smtClean="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Helvetica"/>
                <a:sym typeface="Calibri"/>
              </a:rPr>
              <a:t>25%</a:t>
            </a:r>
          </a:p>
        </p:txBody>
      </p:sp>
      <p:sp>
        <p:nvSpPr>
          <p:cNvPr id="45" name="Título 1"/>
          <p:cNvSpPr txBox="1">
            <a:spLocks/>
          </p:cNvSpPr>
          <p:nvPr/>
        </p:nvSpPr>
        <p:spPr>
          <a:xfrm>
            <a:off x="-193040" y="3449358"/>
            <a:ext cx="1045029" cy="701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 smtClean="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Helvetica"/>
                <a:sym typeface="Calibri"/>
              </a:rPr>
              <a:t>3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Helvetica"/>
                <a:sym typeface="Calibri"/>
              </a:rPr>
              <a:t>0%</a:t>
            </a:r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-193040" y="4969005"/>
            <a:ext cx="1045029" cy="701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 smtClean="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Helvetica"/>
                <a:sym typeface="Calibri"/>
              </a:rPr>
              <a:t>1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Helvetica"/>
                <a:sym typeface="Calibri"/>
              </a:rPr>
              <a:t>5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Helvetica"/>
                <a:sym typeface="Calibri"/>
              </a:rPr>
              <a:t>%</a:t>
            </a:r>
          </a:p>
        </p:txBody>
      </p:sp>
      <p:sp>
        <p:nvSpPr>
          <p:cNvPr id="41" name="Redondear rectángulo de esquina del mismo lado 40">
            <a:hlinkClick r:id="" action="ppaction://noaction"/>
          </p:cNvPr>
          <p:cNvSpPr/>
          <p:nvPr/>
        </p:nvSpPr>
        <p:spPr>
          <a:xfrm rot="16200000">
            <a:off x="412712" y="3566404"/>
            <a:ext cx="1608037" cy="729481"/>
          </a:xfrm>
          <a:prstGeom prst="round2SameRect">
            <a:avLst/>
          </a:prstGeom>
          <a:solidFill>
            <a:srgbClr val="7A2C3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FORTALECIMIENTO</a:t>
            </a: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772544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INSTITUCIONAL</a:t>
            </a:r>
            <a:endParaRPr kumimoji="0" lang="es-CO" sz="1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8C04728-441B-FCE3-A160-DEE1A7B56E1B}"/>
              </a:ext>
            </a:extLst>
          </p:cNvPr>
          <p:cNvSpPr/>
          <p:nvPr/>
        </p:nvSpPr>
        <p:spPr>
          <a:xfrm>
            <a:off x="1738818" y="723852"/>
            <a:ext cx="9866506" cy="1015662"/>
          </a:xfrm>
          <a:prstGeom prst="rect">
            <a:avLst/>
          </a:prstGeom>
          <a:noFill/>
          <a:ln w="28575">
            <a:solidFill>
              <a:srgbClr val="6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4CCA04-9587-971D-2245-B747F9E41965}"/>
              </a:ext>
            </a:extLst>
          </p:cNvPr>
          <p:cNvSpPr txBox="1"/>
          <p:nvPr/>
        </p:nvSpPr>
        <p:spPr>
          <a:xfrm>
            <a:off x="1765895" y="719051"/>
            <a:ext cx="9663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1. Crecer de manera rentable y eficiente, posicionándonos para 2027 entre las seis principales fiduciarias del sector por utilidad neta, generando valor para los grupos de interés.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7583B2-686F-93DC-EFF3-8A91137B36A2}"/>
              </a:ext>
            </a:extLst>
          </p:cNvPr>
          <p:cNvSpPr txBox="1"/>
          <p:nvPr/>
        </p:nvSpPr>
        <p:spPr>
          <a:xfrm>
            <a:off x="1778368" y="2062042"/>
            <a:ext cx="9787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2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.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Incrementar los recursos administrados, logrando que al menos el 30 % de los clientes adopten los beneficios del programa de fidelización.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063EA2D-8D27-1C8F-EDBB-A400F4D35E1C}"/>
              </a:ext>
            </a:extLst>
          </p:cNvPr>
          <p:cNvSpPr/>
          <p:nvPr/>
        </p:nvSpPr>
        <p:spPr>
          <a:xfrm>
            <a:off x="1817918" y="1981278"/>
            <a:ext cx="9866506" cy="971905"/>
          </a:xfrm>
          <a:prstGeom prst="rect">
            <a:avLst/>
          </a:prstGeom>
          <a:noFill/>
          <a:ln w="28575">
            <a:solidFill>
              <a:srgbClr val="6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6DC4B7-5682-B78C-64ED-4DF0768E09B5}"/>
              </a:ext>
            </a:extLst>
          </p:cNvPr>
          <p:cNvSpPr txBox="1"/>
          <p:nvPr/>
        </p:nvSpPr>
        <p:spPr>
          <a:xfrm>
            <a:off x="1817918" y="3298826"/>
            <a:ext cx="9866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3. Fortalecer nuestras operaciones a través de practicas responsables relacionadas con aspectos Ambientales, Sociales y de Gobernanza medido a través nivel de madurez en un porcentaje superior al 77% para la vigencia actual.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0F8B3D1-0C72-E68E-F862-9BF5AB421848}"/>
              </a:ext>
            </a:extLst>
          </p:cNvPr>
          <p:cNvSpPr/>
          <p:nvPr/>
        </p:nvSpPr>
        <p:spPr>
          <a:xfrm>
            <a:off x="1817918" y="3269424"/>
            <a:ext cx="9866506" cy="1015663"/>
          </a:xfrm>
          <a:prstGeom prst="rect">
            <a:avLst/>
          </a:prstGeom>
          <a:noFill/>
          <a:ln w="28575">
            <a:solidFill>
              <a:srgbClr val="6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045AC04-ECC1-C943-9887-1E68D1569078}"/>
              </a:ext>
            </a:extLst>
          </p:cNvPr>
          <p:cNvSpPr txBox="1"/>
          <p:nvPr/>
        </p:nvSpPr>
        <p:spPr>
          <a:xfrm>
            <a:off x="1659511" y="4813985"/>
            <a:ext cx="9980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/>
                <a:sym typeface="Calibri"/>
              </a:rPr>
              <a:t>4. Desarrollar y retener talento humano competente, comprometido con la cultura y valores de la organización, manteniéndonos dentro del ranking de los mejores lugares para trabajar en Colombia.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353258C-6F66-FF26-2BC2-608AA96B22C1}"/>
              </a:ext>
            </a:extLst>
          </p:cNvPr>
          <p:cNvSpPr/>
          <p:nvPr/>
        </p:nvSpPr>
        <p:spPr>
          <a:xfrm>
            <a:off x="1760958" y="4754688"/>
            <a:ext cx="9866506" cy="1252100"/>
          </a:xfrm>
          <a:prstGeom prst="rect">
            <a:avLst/>
          </a:prstGeom>
          <a:noFill/>
          <a:ln w="28575">
            <a:solidFill>
              <a:srgbClr val="6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17E131-17CA-DC38-1DB0-55D2A53119B6}"/>
              </a:ext>
            </a:extLst>
          </p:cNvPr>
          <p:cNvSpPr txBox="1"/>
          <p:nvPr/>
        </p:nvSpPr>
        <p:spPr>
          <a:xfrm>
            <a:off x="7264947" y="-114822"/>
            <a:ext cx="80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4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4128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fachada de un local comercial&#10;&#10;Descripción generada automáticamente con confianza media">
            <a:extLst>
              <a:ext uri="{FF2B5EF4-FFF2-40B4-BE49-F238E27FC236}">
                <a16:creationId xmlns:a16="http://schemas.microsoft.com/office/drawing/2014/main" id="{A23B9A6A-9820-4F20-49EB-4C15AE3D4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00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279</Words>
  <Application>Microsoft Office PowerPoint</Application>
  <PresentationFormat>Panorámica</PresentationFormat>
  <Paragraphs>32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Myriad Pro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Mapa Objetivos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Hernandez Gonzalez Idanela Maria</dc:creator>
  <cp:lastModifiedBy>Huertas Ariza Ingrid Katherine</cp:lastModifiedBy>
  <cp:revision>79</cp:revision>
  <dcterms:created xsi:type="dcterms:W3CDTF">2025-12-31T12:16:06Z</dcterms:created>
  <dcterms:modified xsi:type="dcterms:W3CDTF">2026-02-05T13:52:36Z</dcterms:modified>
</cp:coreProperties>
</file>