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3" r:id="rId3"/>
    <p:sldMasterId id="2147483777" r:id="rId4"/>
    <p:sldMasterId id="2147483789" r:id="rId5"/>
    <p:sldMasterId id="2147483825" r:id="rId6"/>
  </p:sldMasterIdLst>
  <p:notesMasterIdLst>
    <p:notesMasterId r:id="rId14"/>
  </p:notesMasterIdLst>
  <p:sldIdLst>
    <p:sldId id="2145705784" r:id="rId7"/>
    <p:sldId id="2145705792" r:id="rId8"/>
    <p:sldId id="2080108261" r:id="rId9"/>
    <p:sldId id="1201" r:id="rId10"/>
    <p:sldId id="2145705793" r:id="rId11"/>
    <p:sldId id="2145705797" r:id="rId12"/>
    <p:sldId id="2145705783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D3E"/>
    <a:srgbClr val="660032"/>
    <a:srgbClr val="E35E0E"/>
    <a:srgbClr val="FCECE8"/>
    <a:srgbClr val="A3A3A3"/>
    <a:srgbClr val="5D1328"/>
    <a:srgbClr val="406CBA"/>
    <a:srgbClr val="FFBF00"/>
    <a:srgbClr val="970032"/>
    <a:srgbClr val="D57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4CF1-2DB8-4972-9AE6-001AEB54FE1E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E3CB0FB5-D385-4619-93C4-0D7A7DC9E231}">
      <dgm:prSet phldrT="[Texto]"/>
      <dgm:spPr/>
      <dgm:t>
        <a:bodyPr/>
        <a:lstStyle/>
        <a:p>
          <a:r>
            <a:rPr lang="es-ES" b="1" dirty="0"/>
            <a:t>CRECIMIENTO SOSTENIBLE</a:t>
          </a:r>
        </a:p>
      </dgm:t>
    </dgm:pt>
    <dgm:pt modelId="{298249EE-4ABA-47E2-B01E-71959ED9DC08}" type="parTrans" cxnId="{46765202-698D-4478-9C40-87A72BE6C8F2}">
      <dgm:prSet/>
      <dgm:spPr/>
      <dgm:t>
        <a:bodyPr/>
        <a:lstStyle/>
        <a:p>
          <a:endParaRPr lang="es-CO"/>
        </a:p>
      </dgm:t>
    </dgm:pt>
    <dgm:pt modelId="{A5D4F64F-633A-4F2A-B2EF-9AE220A7D85A}" type="sibTrans" cxnId="{46765202-698D-4478-9C40-87A72BE6C8F2}">
      <dgm:prSet/>
      <dgm:spPr/>
      <dgm:t>
        <a:bodyPr/>
        <a:lstStyle/>
        <a:p>
          <a:endParaRPr lang="es-CO"/>
        </a:p>
      </dgm:t>
    </dgm:pt>
    <dgm:pt modelId="{F04F69CE-18CD-4A86-BBD2-F1E23E745011}">
      <dgm:prSet phldrT="[Texto]"/>
      <dgm:spPr/>
      <dgm:t>
        <a:bodyPr/>
        <a:lstStyle/>
        <a:p>
          <a:r>
            <a:rPr lang="es-ES" b="1" dirty="0"/>
            <a:t>FINANCIERA </a:t>
          </a:r>
        </a:p>
      </dgm:t>
    </dgm:pt>
    <dgm:pt modelId="{A885C76D-9CDF-4503-A563-D6A9F3BCBE6E}" type="parTrans" cxnId="{C37A4D80-331A-44F9-9389-599F907DF63A}">
      <dgm:prSet/>
      <dgm:spPr/>
      <dgm:t>
        <a:bodyPr/>
        <a:lstStyle/>
        <a:p>
          <a:endParaRPr lang="es-CO"/>
        </a:p>
      </dgm:t>
    </dgm:pt>
    <dgm:pt modelId="{3345D27D-CA1F-4E1C-AB20-7B83AD6D9A82}" type="sibTrans" cxnId="{C37A4D80-331A-44F9-9389-599F907DF63A}">
      <dgm:prSet/>
      <dgm:spPr/>
      <dgm:t>
        <a:bodyPr/>
        <a:lstStyle/>
        <a:p>
          <a:endParaRPr lang="es-CO"/>
        </a:p>
      </dgm:t>
    </dgm:pt>
    <dgm:pt modelId="{901C031E-1350-45C5-BEB0-56ACBE2D03ED}">
      <dgm:prSet phldrT="[Texto]"/>
      <dgm:spPr/>
      <dgm:t>
        <a:bodyPr/>
        <a:lstStyle/>
        <a:p>
          <a:r>
            <a:rPr lang="es-CO" b="1" dirty="0"/>
            <a:t>CLIENTE, PRODUCTO Y MERCADO</a:t>
          </a:r>
        </a:p>
      </dgm:t>
    </dgm:pt>
    <dgm:pt modelId="{8D6CAF38-D02D-4401-8F17-4A9F071B3F94}" type="parTrans" cxnId="{59CCF6E7-7437-4EA9-B0F3-570D1FD11A91}">
      <dgm:prSet/>
      <dgm:spPr/>
      <dgm:t>
        <a:bodyPr/>
        <a:lstStyle/>
        <a:p>
          <a:endParaRPr lang="es-CO"/>
        </a:p>
      </dgm:t>
    </dgm:pt>
    <dgm:pt modelId="{B52177CC-F4F0-47B8-B2AE-730292FA9F4D}" type="sibTrans" cxnId="{59CCF6E7-7437-4EA9-B0F3-570D1FD11A91}">
      <dgm:prSet/>
      <dgm:spPr/>
      <dgm:t>
        <a:bodyPr/>
        <a:lstStyle/>
        <a:p>
          <a:endParaRPr lang="es-CO"/>
        </a:p>
      </dgm:t>
    </dgm:pt>
    <dgm:pt modelId="{D897E45F-DF23-467E-AB9C-30CD110B8E5C}">
      <dgm:prSet phldrT="[Texto]"/>
      <dgm:spPr/>
      <dgm:t>
        <a:bodyPr/>
        <a:lstStyle/>
        <a:p>
          <a:r>
            <a:rPr lang="es-CO" b="1" dirty="0"/>
            <a:t>FORTALECIMIENTO INSTITUCIONAL</a:t>
          </a:r>
        </a:p>
      </dgm:t>
    </dgm:pt>
    <dgm:pt modelId="{38EDC432-102C-4609-9312-B4FB7541E55D}" type="parTrans" cxnId="{D39C2A15-ACFE-46B0-9780-5850803A7447}">
      <dgm:prSet/>
      <dgm:spPr/>
      <dgm:t>
        <a:bodyPr/>
        <a:lstStyle/>
        <a:p>
          <a:endParaRPr lang="es-CO"/>
        </a:p>
      </dgm:t>
    </dgm:pt>
    <dgm:pt modelId="{E93913AF-5452-460F-88D3-D8E20D70E272}" type="sibTrans" cxnId="{D39C2A15-ACFE-46B0-9780-5850803A7447}">
      <dgm:prSet/>
      <dgm:spPr/>
      <dgm:t>
        <a:bodyPr/>
        <a:lstStyle/>
        <a:p>
          <a:endParaRPr lang="es-CO"/>
        </a:p>
      </dgm:t>
    </dgm:pt>
    <dgm:pt modelId="{07A7FC42-3E7B-46E1-AD65-6C618B1AD025}">
      <dgm:prSet phldrT="[Texto]"/>
      <dgm:spPr/>
      <dgm:t>
        <a:bodyPr/>
        <a:lstStyle/>
        <a:p>
          <a:r>
            <a:rPr lang="es-CO" b="1" dirty="0"/>
            <a:t>APRENDIZAJE Y CULTURA</a:t>
          </a:r>
        </a:p>
      </dgm:t>
    </dgm:pt>
    <dgm:pt modelId="{E919AF39-9AFD-4980-A49A-74F4C96FFC4F}" type="parTrans" cxnId="{DB5D8D8B-5E11-4FE3-A92D-B12C12DEC8E5}">
      <dgm:prSet/>
      <dgm:spPr/>
      <dgm:t>
        <a:bodyPr/>
        <a:lstStyle/>
        <a:p>
          <a:endParaRPr lang="es-CO"/>
        </a:p>
      </dgm:t>
    </dgm:pt>
    <dgm:pt modelId="{7DD8C9FC-0FF8-4A36-AA37-879D7CE3131B}" type="sibTrans" cxnId="{DB5D8D8B-5E11-4FE3-A92D-B12C12DEC8E5}">
      <dgm:prSet/>
      <dgm:spPr/>
      <dgm:t>
        <a:bodyPr/>
        <a:lstStyle/>
        <a:p>
          <a:endParaRPr lang="es-CO"/>
        </a:p>
      </dgm:t>
    </dgm:pt>
    <dgm:pt modelId="{F09408E8-3A7F-4510-AB87-5318340E3594}" type="pres">
      <dgm:prSet presAssocID="{52F84CF1-2DB8-4972-9AE6-001AEB54FE1E}" presName="Name0" presStyleCnt="0">
        <dgm:presLayoutVars>
          <dgm:dir/>
          <dgm:resizeHandles val="exact"/>
        </dgm:presLayoutVars>
      </dgm:prSet>
      <dgm:spPr/>
    </dgm:pt>
    <dgm:pt modelId="{236CEE1B-D631-42CF-92C7-DAAE7816451F}" type="pres">
      <dgm:prSet presAssocID="{52F84CF1-2DB8-4972-9AE6-001AEB54FE1E}" presName="cycle" presStyleCnt="0"/>
      <dgm:spPr/>
    </dgm:pt>
    <dgm:pt modelId="{3E891382-95F8-429E-9693-27B3194E5B69}" type="pres">
      <dgm:prSet presAssocID="{E3CB0FB5-D385-4619-93C4-0D7A7DC9E231}" presName="nodeFirstNode" presStyleLbl="node1" presStyleIdx="0" presStyleCnt="5">
        <dgm:presLayoutVars>
          <dgm:bulletEnabled val="1"/>
        </dgm:presLayoutVars>
      </dgm:prSet>
      <dgm:spPr/>
    </dgm:pt>
    <dgm:pt modelId="{EBE0F6C7-29DF-4AFD-B0E3-A5E40BF9C015}" type="pres">
      <dgm:prSet presAssocID="{A5D4F64F-633A-4F2A-B2EF-9AE220A7D85A}" presName="sibTransFirstNode" presStyleLbl="bgShp" presStyleIdx="0" presStyleCnt="1"/>
      <dgm:spPr/>
    </dgm:pt>
    <dgm:pt modelId="{652CF3C2-DD9C-4A79-856E-C18E2B0727A7}" type="pres">
      <dgm:prSet presAssocID="{F04F69CE-18CD-4A86-BBD2-F1E23E745011}" presName="nodeFollowingNodes" presStyleLbl="node1" presStyleIdx="1" presStyleCnt="5">
        <dgm:presLayoutVars>
          <dgm:bulletEnabled val="1"/>
        </dgm:presLayoutVars>
      </dgm:prSet>
      <dgm:spPr/>
    </dgm:pt>
    <dgm:pt modelId="{A627D3C3-CC5A-4CDB-A57A-445B17BB36B4}" type="pres">
      <dgm:prSet presAssocID="{901C031E-1350-45C5-BEB0-56ACBE2D03ED}" presName="nodeFollowingNodes" presStyleLbl="node1" presStyleIdx="2" presStyleCnt="5">
        <dgm:presLayoutVars>
          <dgm:bulletEnabled val="1"/>
        </dgm:presLayoutVars>
      </dgm:prSet>
      <dgm:spPr/>
    </dgm:pt>
    <dgm:pt modelId="{4B6FA67B-F695-46AF-AC37-DDA472598AA3}" type="pres">
      <dgm:prSet presAssocID="{D897E45F-DF23-467E-AB9C-30CD110B8E5C}" presName="nodeFollowingNodes" presStyleLbl="node1" presStyleIdx="3" presStyleCnt="5">
        <dgm:presLayoutVars>
          <dgm:bulletEnabled val="1"/>
        </dgm:presLayoutVars>
      </dgm:prSet>
      <dgm:spPr/>
    </dgm:pt>
    <dgm:pt modelId="{9D27CCAC-9170-4C00-8042-DF77CA7359AB}" type="pres">
      <dgm:prSet presAssocID="{07A7FC42-3E7B-46E1-AD65-6C618B1AD025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46765202-698D-4478-9C40-87A72BE6C8F2}" srcId="{52F84CF1-2DB8-4972-9AE6-001AEB54FE1E}" destId="{E3CB0FB5-D385-4619-93C4-0D7A7DC9E231}" srcOrd="0" destOrd="0" parTransId="{298249EE-4ABA-47E2-B01E-71959ED9DC08}" sibTransId="{A5D4F64F-633A-4F2A-B2EF-9AE220A7D85A}"/>
    <dgm:cxn modelId="{D39C2A15-ACFE-46B0-9780-5850803A7447}" srcId="{52F84CF1-2DB8-4972-9AE6-001AEB54FE1E}" destId="{D897E45F-DF23-467E-AB9C-30CD110B8E5C}" srcOrd="3" destOrd="0" parTransId="{38EDC432-102C-4609-9312-B4FB7541E55D}" sibTransId="{E93913AF-5452-460F-88D3-D8E20D70E272}"/>
    <dgm:cxn modelId="{EE4DE44E-8C9F-42BF-9FFB-13D52B512619}" type="presOf" srcId="{E3CB0FB5-D385-4619-93C4-0D7A7DC9E231}" destId="{3E891382-95F8-429E-9693-27B3194E5B69}" srcOrd="0" destOrd="0" presId="urn:microsoft.com/office/officeart/2005/8/layout/cycle3"/>
    <dgm:cxn modelId="{C37A4D80-331A-44F9-9389-599F907DF63A}" srcId="{52F84CF1-2DB8-4972-9AE6-001AEB54FE1E}" destId="{F04F69CE-18CD-4A86-BBD2-F1E23E745011}" srcOrd="1" destOrd="0" parTransId="{A885C76D-9CDF-4503-A563-D6A9F3BCBE6E}" sibTransId="{3345D27D-CA1F-4E1C-AB20-7B83AD6D9A82}"/>
    <dgm:cxn modelId="{DB5D8D8B-5E11-4FE3-A92D-B12C12DEC8E5}" srcId="{52F84CF1-2DB8-4972-9AE6-001AEB54FE1E}" destId="{07A7FC42-3E7B-46E1-AD65-6C618B1AD025}" srcOrd="4" destOrd="0" parTransId="{E919AF39-9AFD-4980-A49A-74F4C96FFC4F}" sibTransId="{7DD8C9FC-0FF8-4A36-AA37-879D7CE3131B}"/>
    <dgm:cxn modelId="{B84BDD93-7C0B-4050-B952-719F08A079F5}" type="presOf" srcId="{901C031E-1350-45C5-BEB0-56ACBE2D03ED}" destId="{A627D3C3-CC5A-4CDB-A57A-445B17BB36B4}" srcOrd="0" destOrd="0" presId="urn:microsoft.com/office/officeart/2005/8/layout/cycle3"/>
    <dgm:cxn modelId="{C8ED0EB0-C658-4C62-A879-1B6B6C01A38B}" type="presOf" srcId="{F04F69CE-18CD-4A86-BBD2-F1E23E745011}" destId="{652CF3C2-DD9C-4A79-856E-C18E2B0727A7}" srcOrd="0" destOrd="0" presId="urn:microsoft.com/office/officeart/2005/8/layout/cycle3"/>
    <dgm:cxn modelId="{062C05D4-0051-4224-B807-E630C82A0178}" type="presOf" srcId="{D897E45F-DF23-467E-AB9C-30CD110B8E5C}" destId="{4B6FA67B-F695-46AF-AC37-DDA472598AA3}" srcOrd="0" destOrd="0" presId="urn:microsoft.com/office/officeart/2005/8/layout/cycle3"/>
    <dgm:cxn modelId="{59CCF6E7-7437-4EA9-B0F3-570D1FD11A91}" srcId="{52F84CF1-2DB8-4972-9AE6-001AEB54FE1E}" destId="{901C031E-1350-45C5-BEB0-56ACBE2D03ED}" srcOrd="2" destOrd="0" parTransId="{8D6CAF38-D02D-4401-8F17-4A9F071B3F94}" sibTransId="{B52177CC-F4F0-47B8-B2AE-730292FA9F4D}"/>
    <dgm:cxn modelId="{29457FE8-9D03-4224-B81B-082B269CD0F5}" type="presOf" srcId="{07A7FC42-3E7B-46E1-AD65-6C618B1AD025}" destId="{9D27CCAC-9170-4C00-8042-DF77CA7359AB}" srcOrd="0" destOrd="0" presId="urn:microsoft.com/office/officeart/2005/8/layout/cycle3"/>
    <dgm:cxn modelId="{909841EA-B937-4CBE-9EB6-2C1656AF4AFC}" type="presOf" srcId="{A5D4F64F-633A-4F2A-B2EF-9AE220A7D85A}" destId="{EBE0F6C7-29DF-4AFD-B0E3-A5E40BF9C015}" srcOrd="0" destOrd="0" presId="urn:microsoft.com/office/officeart/2005/8/layout/cycle3"/>
    <dgm:cxn modelId="{ECB843FA-7807-4808-8027-7833647AA10A}" type="presOf" srcId="{52F84CF1-2DB8-4972-9AE6-001AEB54FE1E}" destId="{F09408E8-3A7F-4510-AB87-5318340E3594}" srcOrd="0" destOrd="0" presId="urn:microsoft.com/office/officeart/2005/8/layout/cycle3"/>
    <dgm:cxn modelId="{43971AD1-6971-4346-B956-04AD92747121}" type="presParOf" srcId="{F09408E8-3A7F-4510-AB87-5318340E3594}" destId="{236CEE1B-D631-42CF-92C7-DAAE7816451F}" srcOrd="0" destOrd="0" presId="urn:microsoft.com/office/officeart/2005/8/layout/cycle3"/>
    <dgm:cxn modelId="{4AF36106-4F82-4DB9-B822-1A75A33CE756}" type="presParOf" srcId="{236CEE1B-D631-42CF-92C7-DAAE7816451F}" destId="{3E891382-95F8-429E-9693-27B3194E5B69}" srcOrd="0" destOrd="0" presId="urn:microsoft.com/office/officeart/2005/8/layout/cycle3"/>
    <dgm:cxn modelId="{E79D99B7-4EA1-448D-AA4D-867A8A093284}" type="presParOf" srcId="{236CEE1B-D631-42CF-92C7-DAAE7816451F}" destId="{EBE0F6C7-29DF-4AFD-B0E3-A5E40BF9C015}" srcOrd="1" destOrd="0" presId="urn:microsoft.com/office/officeart/2005/8/layout/cycle3"/>
    <dgm:cxn modelId="{3C56DB7D-EC3D-4DC8-933E-F7E54068D5F7}" type="presParOf" srcId="{236CEE1B-D631-42CF-92C7-DAAE7816451F}" destId="{652CF3C2-DD9C-4A79-856E-C18E2B0727A7}" srcOrd="2" destOrd="0" presId="urn:microsoft.com/office/officeart/2005/8/layout/cycle3"/>
    <dgm:cxn modelId="{D4486C59-6D22-4FD0-A5C1-F4FD12C08593}" type="presParOf" srcId="{236CEE1B-D631-42CF-92C7-DAAE7816451F}" destId="{A627D3C3-CC5A-4CDB-A57A-445B17BB36B4}" srcOrd="3" destOrd="0" presId="urn:microsoft.com/office/officeart/2005/8/layout/cycle3"/>
    <dgm:cxn modelId="{8319A359-65F9-4AC3-8218-3FB02CBB9125}" type="presParOf" srcId="{236CEE1B-D631-42CF-92C7-DAAE7816451F}" destId="{4B6FA67B-F695-46AF-AC37-DDA472598AA3}" srcOrd="4" destOrd="0" presId="urn:microsoft.com/office/officeart/2005/8/layout/cycle3"/>
    <dgm:cxn modelId="{AB57071F-8725-4BF0-9BFF-9DAFF2995A98}" type="presParOf" srcId="{236CEE1B-D631-42CF-92C7-DAAE7816451F}" destId="{9D27CCAC-9170-4C00-8042-DF77CA7359A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84CF1-2DB8-4972-9AE6-001AEB54FE1E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F09408E8-3A7F-4510-AB87-5318340E3594}" type="pres">
      <dgm:prSet presAssocID="{52F84CF1-2DB8-4972-9AE6-001AEB54FE1E}" presName="Name0" presStyleCnt="0">
        <dgm:presLayoutVars>
          <dgm:dir/>
          <dgm:resizeHandles val="exact"/>
        </dgm:presLayoutVars>
      </dgm:prSet>
      <dgm:spPr/>
    </dgm:pt>
    <dgm:pt modelId="{2A2E82A3-16B4-4644-97A5-3AFF59766497}" type="pres">
      <dgm:prSet presAssocID="{52F84CF1-2DB8-4972-9AE6-001AEB54FE1E}" presName="cycle" presStyleCnt="0"/>
      <dgm:spPr/>
    </dgm:pt>
  </dgm:ptLst>
  <dgm:cxnLst>
    <dgm:cxn modelId="{ECB843FA-7807-4808-8027-7833647AA10A}" type="presOf" srcId="{52F84CF1-2DB8-4972-9AE6-001AEB54FE1E}" destId="{F09408E8-3A7F-4510-AB87-5318340E3594}" srcOrd="0" destOrd="0" presId="urn:microsoft.com/office/officeart/2005/8/layout/cycle3"/>
    <dgm:cxn modelId="{5F4CD7FB-FFC5-4B1D-BE83-C7771D97A22A}" type="presParOf" srcId="{F09408E8-3A7F-4510-AB87-5318340E3594}" destId="{2A2E82A3-16B4-4644-97A5-3AFF59766497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0F6C7-29DF-4AFD-B0E3-A5E40BF9C015}">
      <dsp:nvSpPr>
        <dsp:cNvPr id="0" name=""/>
        <dsp:cNvSpPr/>
      </dsp:nvSpPr>
      <dsp:spPr>
        <a:xfrm>
          <a:off x="974185" y="-20363"/>
          <a:ext cx="3781297" cy="3781297"/>
        </a:xfrm>
        <a:prstGeom prst="circularArrow">
          <a:avLst>
            <a:gd name="adj1" fmla="val 5544"/>
            <a:gd name="adj2" fmla="val 330680"/>
            <a:gd name="adj3" fmla="val 13830261"/>
            <a:gd name="adj4" fmla="val 17352983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91382-95F8-429E-9693-27B3194E5B69}">
      <dsp:nvSpPr>
        <dsp:cNvPr id="0" name=""/>
        <dsp:cNvSpPr/>
      </dsp:nvSpPr>
      <dsp:spPr>
        <a:xfrm>
          <a:off x="2000348" y="1042"/>
          <a:ext cx="1728972" cy="8644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CRECIMIENTO SOSTENIBLE</a:t>
          </a:r>
        </a:p>
      </dsp:txBody>
      <dsp:txXfrm>
        <a:off x="2042549" y="43243"/>
        <a:ext cx="1644570" cy="780084"/>
      </dsp:txXfrm>
    </dsp:sp>
    <dsp:sp modelId="{652CF3C2-DD9C-4A79-856E-C18E2B0727A7}">
      <dsp:nvSpPr>
        <dsp:cNvPr id="0" name=""/>
        <dsp:cNvSpPr/>
      </dsp:nvSpPr>
      <dsp:spPr>
        <a:xfrm>
          <a:off x="3533920" y="1115247"/>
          <a:ext cx="1728972" cy="86448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FINANCIERA </a:t>
          </a:r>
        </a:p>
      </dsp:txBody>
      <dsp:txXfrm>
        <a:off x="3576121" y="1157448"/>
        <a:ext cx="1644570" cy="780084"/>
      </dsp:txXfrm>
    </dsp:sp>
    <dsp:sp modelId="{A627D3C3-CC5A-4CDB-A57A-445B17BB36B4}">
      <dsp:nvSpPr>
        <dsp:cNvPr id="0" name=""/>
        <dsp:cNvSpPr/>
      </dsp:nvSpPr>
      <dsp:spPr>
        <a:xfrm>
          <a:off x="2948148" y="2918070"/>
          <a:ext cx="1728972" cy="86448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CLIENTE, PRODUCTO Y MERCADO</a:t>
          </a:r>
        </a:p>
      </dsp:txBody>
      <dsp:txXfrm>
        <a:off x="2990349" y="2960271"/>
        <a:ext cx="1644570" cy="780084"/>
      </dsp:txXfrm>
    </dsp:sp>
    <dsp:sp modelId="{4B6FA67B-F695-46AF-AC37-DDA472598AA3}">
      <dsp:nvSpPr>
        <dsp:cNvPr id="0" name=""/>
        <dsp:cNvSpPr/>
      </dsp:nvSpPr>
      <dsp:spPr>
        <a:xfrm>
          <a:off x="1052548" y="2918070"/>
          <a:ext cx="1728972" cy="86448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FORTALECIMIENTO INSTITUCIONAL</a:t>
          </a:r>
        </a:p>
      </dsp:txBody>
      <dsp:txXfrm>
        <a:off x="1094749" y="2960271"/>
        <a:ext cx="1644570" cy="780084"/>
      </dsp:txXfrm>
    </dsp:sp>
    <dsp:sp modelId="{9D27CCAC-9170-4C00-8042-DF77CA7359AB}">
      <dsp:nvSpPr>
        <dsp:cNvPr id="0" name=""/>
        <dsp:cNvSpPr/>
      </dsp:nvSpPr>
      <dsp:spPr>
        <a:xfrm>
          <a:off x="466775" y="1115247"/>
          <a:ext cx="1728972" cy="86448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/>
            <a:t>APRENDIZAJE Y CULTURA</a:t>
          </a:r>
        </a:p>
      </dsp:txBody>
      <dsp:txXfrm>
        <a:off x="508976" y="1157448"/>
        <a:ext cx="1644570" cy="780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8C7E-3C16-472F-BF16-FDD017CE1A83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FC78E-6CD8-4830-844C-1840CCDF2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0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1E899-AA88-1609-38CF-23DC18D5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B22D2-56C3-24E9-BF18-CE37289C2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64C22-7185-AF0F-4F35-39313739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AD4AB-646B-E196-D0DF-5EC7847F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FB076-D563-5636-60FD-8B570870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908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990FD-17D5-325F-D1AE-A3F67498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6A2549-04F4-8182-39B7-64EF57B23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9FBAE-75D5-D33E-59CB-5D827CC7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93DCB-C865-E2DF-CE39-9CC70E80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75E9F-1EBE-2C50-7FE2-E1E6D2DB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52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6F9EE5-1C75-A1BD-4A98-786C95517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793576-80DD-C87C-DCCD-A2624A1C2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0C146-21BB-66BA-89B2-75E0FC98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D72B16-460D-69F4-828E-6BA671B6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A047E-A600-4039-2B84-95BCB82E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30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5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8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97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3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7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45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0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4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51ABD-7C0C-4327-E2BB-56041467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D1195-0634-2D32-0FBB-10CF56E0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17BFA-AA17-F804-EB51-D2B4DCB01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D283E-2D11-8ED8-7842-5B440E11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F4812-933A-65FC-66E1-CD51B62A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559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42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0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94614-AE6C-4B98-B8CE-1B3B6507DA56}" type="datetimeFigureOut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6CD0C6-EA88-4E6B-966E-E3402D38DD80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3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BBB63-D442-DAA0-524C-C10B3F84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7AE100-8EE6-EF75-613C-4E8C4A8A5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ABAA7-88A9-5A38-F3ED-A02CBE74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0C91B-F7A1-FB84-5C84-99CF142B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B0A19C-5FC1-7EC2-0C20-AB6C16B4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648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CEFC6-4921-C70D-EB25-CDD2B36B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867AF-581D-0E41-4D3F-6FF64CCCB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19FE05-7118-EC7D-EB82-1215C7B8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0148B-E2F4-E56C-47C2-C2080A1A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FE467-B3EC-9372-AA9C-E0FCA726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064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1FBDE-79D9-0CB2-1133-5B0F72B1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18A183-3AE8-FF08-BBDB-8190115E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69CE0-DAA3-E219-87A3-D59F6194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38AC9-291D-BEC1-E25D-5D648CAA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02FB6-1233-2AB7-782F-5F098893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272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6FB22-2C14-4EFB-5536-E45BACCB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DEE2B-16FE-97A6-3CA6-19EC142E0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D1A44E-CDC4-0858-9B19-110AD03DD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72F8E7-B771-5B02-895D-94739C1FC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356D19-6864-878B-DB6E-31EB9721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846304-3BF6-53B8-ACDA-794BB993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4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6E27B-8FFA-6D36-334A-78C1FB16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C245C-6043-848F-8B1B-28761E39F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82B9FF-46AC-A402-9B3A-18F844C3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1AF23F-57A2-2878-430D-E2E0C0EBA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245C63-0AA9-2E0C-7834-3F4A80E24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2217D0-E254-B204-4BE7-4E168A76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2CC89D-8714-C936-925C-62243177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CD648C-4296-049E-7085-7F12F32E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8381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7A092-2280-EF09-8649-E7C4CF7F6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D5E2FE-974E-0398-0F07-D0AA06D7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0D4D2B-36F1-721A-97B5-367E78A3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CDE2B0-A599-297A-B38E-1F0FAB17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75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B1E12E-D266-A92E-D1EF-386E7709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8C3FC5-D4A6-199A-C520-614162B8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1DAFA3-018B-0805-2660-359F1320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90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A72F6-9615-F94B-CA6E-59499FAB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35A17A-A096-00B7-2034-EB946937F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9029C-2BD0-B732-958C-4ACCFC3B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BD090-C105-DA4C-C1B3-D3D24798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3320C-5CD1-3EB4-80C2-566E260A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0485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C95C0-A224-16E6-6022-CD0DECC1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48DA8-9214-D2A5-1069-1B1F71C7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3D13E9-F17F-2903-FB24-A9F69D8AD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BA8CE1-0D11-4C0F-F6F6-6CA44540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A82656-3BFF-AC5B-17A7-81C07D11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8FA447-D840-4A57-A130-FA32216A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931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68932-CFAC-AECF-3564-80FB2764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15F05-96A1-498F-0D8B-8028289B4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E84B2E-4AAD-FD0A-F02A-9D88790B5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536980-DC06-9FA4-6D89-CFA6B6B0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9A7CD-132B-76F2-0012-1DB1BB02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0CEF5-8F43-D750-F363-74094C55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076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B0A40-8451-DE5D-A90A-0345FA35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AC101D-AEA5-0410-7574-DDBCE0CFE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27E4F9-6D39-65F3-A617-02E4B5C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3A64B4-AD03-38E7-FBA1-E8880A8E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1305AD-501D-397C-185A-A0FAA826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6888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E77B3B-E7D9-D9DC-E885-FE67D180D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84C553-1780-8007-E9DF-A9A53A2C0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B3664-17AB-6167-1FD4-8A8F2329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377DF1-9B1B-042A-284C-8BB3DB6C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75F1FC-D459-1A6C-7566-74B756FA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467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195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045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844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1228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59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13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F142-8226-3315-C1C4-2A63A1E3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75153-3598-B2E3-2431-825AF8CBF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79E43-F428-E464-886C-1FBBDB56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44B7F2-C3D2-4A0A-7A2A-EC9F187C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1E289-410C-9741-FCA8-24038B2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8A05BC-46C3-6815-DB92-F2BA1E9D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249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724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519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919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2850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4303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5027F-C15D-45E7-BEB9-F1232097AF37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16230-9093-4A0C-88E1-6198DDC34820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8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A17F41-DBB7-4002-BAEA-C3EAB105DAAE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BDD-808F-4786-8185-8C58AC466613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20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1551D-B3D9-4C8B-A9E8-D6BD830562BA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446A1-BB1C-4D23-B9FA-32B0AD324FC5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852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A291D-4C15-44C9-9E7C-6C4099E2D761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E1F29-363D-4DA7-BD21-3E05E6BC8ED0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05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CB440-D57F-4684-A468-B6B443EAF062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CC833-3EA6-44D3-ACEE-A68B8BC75372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9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CA4A5-247B-6A63-A2E6-FDFF2F4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04AAD-98C8-9E63-EF7D-392EEDEA6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99C03E-F39E-D830-D94E-DC047C1E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EF3747-EE85-8B9A-3166-92120F331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AEFD45-E09D-2865-0343-2EA95709C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41908C-DA75-DAEB-F247-37E73185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41B970-66D2-43E8-3FE4-10EA182F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47FE09-1E62-A1DC-BA88-AF242F10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748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1ED00-5193-4237-9918-E3242B7E940E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97C70-A382-48B8-8A5E-1B58AD535C33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429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A0C56-25DF-4D4A-A3F0-0969E5590BE5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3D637-458D-4F9B-8DDE-00D62ABE3F25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463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64946-FDF9-43BE-804F-83316FD8319B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E6E54-EBA5-453C-9CF3-15AF03730D11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49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9A5A1-220E-416E-832B-5E2F8788C354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E4490-1565-4A2F-89C7-B8CA70C6D611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08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F20E6-5165-4482-B841-62629ADFC694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E9E4-CC48-4F51-85E3-E16E03C1CF73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73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DA41C-FDB9-4907-90A6-4D46CD2AD436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00F5E-3C32-42ED-96A8-A34EED8FB9FA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44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993B2-11AC-963F-5774-331811051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7690E0-BEB1-1753-1DC8-8960DE04C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267DF-E03E-4C28-B449-BEFCCD53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72CE4-471C-1606-0296-BFCD6E8B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CF578-F8E8-4236-375E-019EC00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77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85550-3EF8-E81D-B4BB-2FC788E6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1577D6-3079-5D09-3C83-383CBB35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021D4-DAA1-35BD-9C4C-7DE89655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180E4-D30F-CDDF-8751-947CDA06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31880-4F9C-B9AB-6863-8EF4DB10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616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6C40B-CE94-017B-7134-3B58E38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7C013-78C0-6032-EBF8-FF1D92200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88551-C92B-1ACB-7F74-40744D9F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DC5FBE-8416-A15D-95EE-D521AE24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6A36C-F570-D283-DEAF-4CABDBE8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1012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EDA58-FBE8-9A5F-67BF-D0F3EA4F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CBC7A-224B-D94C-73DD-6EB061BE3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405793-4459-ABB1-213E-DFEB5CE5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3459E0-D4FC-7167-C5F5-8016493E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8B393-03F2-279E-B035-8A09888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7139A8-7888-4822-AD9F-525A64CB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13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B87C4-3DD1-647F-B506-DA82296D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371009-2D3D-649E-10F9-DC6BA57A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A4E68-E5DC-2601-5DDE-998FE404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B1AC9DF-1EA3-24C8-8D01-4FE1D05F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6521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C9DD9-7A5C-8BEE-87FA-0421E379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3C0CC-6303-A598-E3BB-AA8400C72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43416-A7AB-6F92-F67D-4039F9162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006A25-FED2-B3F1-8514-A26E4F8F9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7875E9-98B8-0169-38A2-7F6E24988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A70237-CD6E-A901-2000-39FF928B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F3B1BA-61CB-15A7-43E2-64541C7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3EDD48-042A-FD1E-2136-35145648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2003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A8A0-4B25-F2EB-1790-73F2E52E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65FB6D-13EA-0AA6-6707-6A721F01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1EE8C4-6761-45EA-FBF8-DF1BC2E4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E8163A-1147-ABA3-6541-7D0BA27E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82154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D9A82D-E3FA-7A22-61D2-8776EA8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753A1A-3031-5893-531F-5DA03E0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A0FF5E-A2E4-41EC-2AFD-29058F6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083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BAA6A-C97F-2A24-DF93-F31871E7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304A1-C496-AAD9-ABD7-650A4D92C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8AD4D2-4FA3-DE29-66CD-7341905C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63160-D9D8-1146-C2AF-3F0863F5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2CE85-0C29-CB7D-A4FD-B5E583B4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7F0CF1-D942-923C-4400-EC02D436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948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7CDA9-DE07-3FDB-A7D8-EB8EB23C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8A7A09-D84E-A7F8-84F4-157F559B9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660B0C-7C71-C1E0-6BB7-415775F48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A80ADE-2F10-937F-109C-9165A3E2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60EE0-3DAC-E950-93B4-9983B9CE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19AF6-A85A-DD00-4368-80B1A655B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080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953C-FDE2-F158-DF34-5A4C865F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6627DE-6078-8ECC-5850-C7A5D0A3C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FC282-8AFA-1F16-C359-2E3A5C72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6F375-C228-C625-FAB2-B78C49D2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4C440-2A50-4F21-AAB1-5504743DE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807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5B4F8D-A984-7785-97BC-4C74FA108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D159DC-A7CB-6F6A-4865-62837B423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DD555-7E96-EBE0-F0EA-C32346D8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A35216-9DFC-4F1D-BB23-4C923A7FB69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36E1E-6693-3F6A-D73E-5ABEB356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7493E-9F31-25C7-5BBA-3F4172EA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1D80C8-7EB4-4660-872E-BD91E2741F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3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A4D4AB-8570-1249-772E-7F9ECD5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C367A5-D9E3-08F9-B0D0-25485269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6770C9-E19F-5A36-5F29-7CDE14B9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89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B3015-6D2D-1DE3-406D-E50829C9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2C2E2-4761-B81B-B767-75D5C69E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D5A9B0-DEC2-D173-D280-DC8FA7102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D2B55-F7D6-497D-5670-BEE9252E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DA751-1F9C-7FDF-7F62-B4A3D9A9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CF8B57-2B71-80B4-447A-C175F2BB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66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A84FC-0494-1518-FECD-B7BD8096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399C51-E69A-010C-A838-F04BFB0E1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CE416A-6F8C-F798-B460-3FB2EBFAB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7EA26-4620-AB4E-B307-C5270BA7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267EB8-B7D9-2077-5CF0-F2B5C0D2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63AC93-28C9-02D8-CA81-3258B0B4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931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A724B3-F382-C6CB-5849-63C07EE4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5C090-C8DD-6FF4-03E7-86E054020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E02B5-7A42-9AA3-313E-C7225A5F5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63EE-03CD-4B08-A061-767433F240D0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8AC5B-6292-B3F6-9AD0-E3EAD1D6A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B10CDC-830D-8ECA-52B0-2CBCEE1D2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08AC-FFC6-44C6-993F-1BD294EBEDA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20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2F0538-9991-40B2-AE08-FFAD646C3B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" y="1548"/>
            <a:ext cx="12172317" cy="6854904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199" y="815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691685"/>
            <a:ext cx="10515600" cy="395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980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s-CO" sz="3600" b="1" kern="1200" dirty="0" smtClean="0">
          <a:solidFill>
            <a:srgbClr val="A0372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A0372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175612-6EDA-D842-6E47-227B92E4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ADEA5-C7B1-2F33-2B1E-E52A4F7EB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D9B44-7123-4761-260E-A96A7AE17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509384-7FE7-4323-A750-D4195641687D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4F4BF-AA44-DDFD-47EE-A3E32ED4A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6193A5-CC1A-17B5-0D32-BA2DAD8B9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A8F06A-119D-42A4-B662-D942272A8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311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6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EEC9-3E21-4237-AB70-B517ECC7C6A8}" type="datetimeFigureOut">
              <a:rPr lang="es-CO" smtClean="0"/>
              <a:t>6/02/2025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A3F9-D85E-4503-AC1B-5539D7A9E4E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86" y="0"/>
            <a:ext cx="12313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7254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88"/>
            <a:ext cx="121729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5124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18437-3D7C-44FC-AA1A-ABE7FF1B9ACB}" type="datetimeFigureOut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24B63-7A9F-41D1-82EC-FCB52FB321F3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A03723"/>
          </a:solidFill>
          <a:latin typeface="+mn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A03723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A03723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B3838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3B3838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B3838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B38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445AC9-960E-6ED9-10B4-C88BD3C109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ídeo 8" title="Cubos abstractos isométricos">
            <a:hlinkClick r:id="" action="ppaction://media"/>
            <a:extLst>
              <a:ext uri="{FF2B5EF4-FFF2-40B4-BE49-F238E27FC236}">
                <a16:creationId xmlns:a16="http://schemas.microsoft.com/office/drawing/2014/main" id="{D03224EF-C863-04D3-FA43-98A6A6D0E2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965" y="0"/>
            <a:ext cx="12192000" cy="6858000"/>
          </a:xfrm>
          <a:prstGeom prst="rect">
            <a:avLst/>
          </a:prstGeom>
        </p:spPr>
      </p:pic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5D66381-08FE-D3DC-3135-8ABBDBAB8669}"/>
              </a:ext>
            </a:extLst>
          </p:cNvPr>
          <p:cNvSpPr/>
          <p:nvPr/>
        </p:nvSpPr>
        <p:spPr>
          <a:xfrm rot="18780903">
            <a:off x="-583479" y="-3367471"/>
            <a:ext cx="13331661" cy="13592942"/>
          </a:xfrm>
          <a:custGeom>
            <a:avLst/>
            <a:gdLst>
              <a:gd name="connsiteX0" fmla="*/ 1015766 w 13331661"/>
              <a:gd name="connsiteY0" fmla="*/ 5767165 h 13592942"/>
              <a:gd name="connsiteX1" fmla="*/ 2439040 w 13331661"/>
              <a:gd name="connsiteY1" fmla="*/ 7292635 h 13592942"/>
              <a:gd name="connsiteX2" fmla="*/ 2250316 w 13331661"/>
              <a:gd name="connsiteY2" fmla="*/ 7292635 h 13592942"/>
              <a:gd name="connsiteX3" fmla="*/ 987899 w 13331661"/>
              <a:gd name="connsiteY3" fmla="*/ 6030216 h 13592942"/>
              <a:gd name="connsiteX4" fmla="*/ 1013547 w 13331661"/>
              <a:gd name="connsiteY4" fmla="*/ 5775795 h 13592942"/>
              <a:gd name="connsiteX5" fmla="*/ 5014395 w 13331661"/>
              <a:gd name="connsiteY5" fmla="*/ 0 h 13592942"/>
              <a:gd name="connsiteX6" fmla="*/ 6707182 w 13331661"/>
              <a:gd name="connsiteY6" fmla="*/ 1814336 h 13592942"/>
              <a:gd name="connsiteX7" fmla="*/ 4332198 w 13331661"/>
              <a:gd name="connsiteY7" fmla="*/ 1814336 h 13592942"/>
              <a:gd name="connsiteX8" fmla="*/ 3069780 w 13331661"/>
              <a:gd name="connsiteY8" fmla="*/ 3076754 h 13592942"/>
              <a:gd name="connsiteX9" fmla="*/ 4332199 w 13331661"/>
              <a:gd name="connsiteY9" fmla="*/ 4339172 h 13592942"/>
              <a:gd name="connsiteX10" fmla="*/ 9062870 w 13331661"/>
              <a:gd name="connsiteY10" fmla="*/ 4339172 h 13592942"/>
              <a:gd name="connsiteX11" fmla="*/ 13331661 w 13331661"/>
              <a:gd name="connsiteY11" fmla="*/ 8914480 h 13592942"/>
              <a:gd name="connsiteX12" fmla="*/ 8317266 w 13331661"/>
              <a:gd name="connsiteY12" fmla="*/ 13592942 h 13592942"/>
              <a:gd name="connsiteX13" fmla="*/ 2439040 w 13331661"/>
              <a:gd name="connsiteY13" fmla="*/ 7292635 h 13592942"/>
              <a:gd name="connsiteX14" fmla="*/ 7377752 w 13331661"/>
              <a:gd name="connsiteY14" fmla="*/ 7292634 h 13592942"/>
              <a:gd name="connsiteX15" fmla="*/ 8640170 w 13331661"/>
              <a:gd name="connsiteY15" fmla="*/ 6030216 h 13592942"/>
              <a:gd name="connsiteX16" fmla="*/ 8270417 w 13331661"/>
              <a:gd name="connsiteY16" fmla="*/ 5137552 h 13592942"/>
              <a:gd name="connsiteX17" fmla="*/ 7377752 w 13331661"/>
              <a:gd name="connsiteY17" fmla="*/ 4767798 h 13592942"/>
              <a:gd name="connsiteX18" fmla="*/ 2250317 w 13331661"/>
              <a:gd name="connsiteY18" fmla="*/ 4767799 h 13592942"/>
              <a:gd name="connsiteX19" fmla="*/ 1044655 w 13331661"/>
              <a:gd name="connsiteY19" fmla="*/ 5654812 h 13592942"/>
              <a:gd name="connsiteX20" fmla="*/ 1015766 w 13331661"/>
              <a:gd name="connsiteY20" fmla="*/ 5767165 h 13592942"/>
              <a:gd name="connsiteX21" fmla="*/ 0 w 13331661"/>
              <a:gd name="connsiteY21" fmla="*/ 4678462 h 13592942"/>
              <a:gd name="connsiteX22" fmla="*/ 10352298 w 13331661"/>
              <a:gd name="connsiteY22" fmla="*/ 2184090 h 13592942"/>
              <a:gd name="connsiteX23" fmla="*/ 10722052 w 13331661"/>
              <a:gd name="connsiteY23" fmla="*/ 3076754 h 13592942"/>
              <a:gd name="connsiteX24" fmla="*/ 9459633 w 13331661"/>
              <a:gd name="connsiteY24" fmla="*/ 4339172 h 13592942"/>
              <a:gd name="connsiteX25" fmla="*/ 9062870 w 13331661"/>
              <a:gd name="connsiteY25" fmla="*/ 4339172 h 13592942"/>
              <a:gd name="connsiteX26" fmla="*/ 6707182 w 13331661"/>
              <a:gd name="connsiteY26" fmla="*/ 1814336 h 13592942"/>
              <a:gd name="connsiteX27" fmla="*/ 9459635 w 13331661"/>
              <a:gd name="connsiteY27" fmla="*/ 1814335 h 13592942"/>
              <a:gd name="connsiteX28" fmla="*/ 10352298 w 13331661"/>
              <a:gd name="connsiteY28" fmla="*/ 2184090 h 135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331661" h="13592942">
                <a:moveTo>
                  <a:pt x="1015766" y="5767165"/>
                </a:moveTo>
                <a:lnTo>
                  <a:pt x="2439040" y="7292635"/>
                </a:lnTo>
                <a:lnTo>
                  <a:pt x="2250316" y="7292635"/>
                </a:lnTo>
                <a:cubicBezTo>
                  <a:pt x="1553103" y="7292634"/>
                  <a:pt x="987899" y="6727431"/>
                  <a:pt x="987899" y="6030216"/>
                </a:cubicBezTo>
                <a:cubicBezTo>
                  <a:pt x="987899" y="5943065"/>
                  <a:pt x="996730" y="5857976"/>
                  <a:pt x="1013547" y="5775795"/>
                </a:cubicBezTo>
                <a:close/>
                <a:moveTo>
                  <a:pt x="5014395" y="0"/>
                </a:moveTo>
                <a:lnTo>
                  <a:pt x="6707182" y="1814336"/>
                </a:lnTo>
                <a:lnTo>
                  <a:pt x="4332198" y="1814336"/>
                </a:lnTo>
                <a:cubicBezTo>
                  <a:pt x="3634984" y="1814336"/>
                  <a:pt x="3069781" y="2379540"/>
                  <a:pt x="3069780" y="3076754"/>
                </a:cubicBezTo>
                <a:cubicBezTo>
                  <a:pt x="3069781" y="3773969"/>
                  <a:pt x="3634984" y="4339172"/>
                  <a:pt x="4332199" y="4339172"/>
                </a:cubicBezTo>
                <a:lnTo>
                  <a:pt x="9062870" y="4339172"/>
                </a:lnTo>
                <a:lnTo>
                  <a:pt x="13331661" y="8914480"/>
                </a:lnTo>
                <a:lnTo>
                  <a:pt x="8317266" y="13592942"/>
                </a:lnTo>
                <a:lnTo>
                  <a:pt x="2439040" y="7292635"/>
                </a:lnTo>
                <a:lnTo>
                  <a:pt x="7377752" y="7292634"/>
                </a:lnTo>
                <a:cubicBezTo>
                  <a:pt x="8074966" y="7292635"/>
                  <a:pt x="8640170" y="6727430"/>
                  <a:pt x="8640170" y="6030216"/>
                </a:cubicBezTo>
                <a:cubicBezTo>
                  <a:pt x="8640170" y="5681609"/>
                  <a:pt x="8498868" y="5366005"/>
                  <a:pt x="8270417" y="5137552"/>
                </a:cubicBezTo>
                <a:cubicBezTo>
                  <a:pt x="8041964" y="4909100"/>
                  <a:pt x="7726359" y="4767798"/>
                  <a:pt x="7377752" y="4767798"/>
                </a:cubicBezTo>
                <a:lnTo>
                  <a:pt x="2250317" y="4767799"/>
                </a:lnTo>
                <a:cubicBezTo>
                  <a:pt x="1683829" y="4767798"/>
                  <a:pt x="1204491" y="5140922"/>
                  <a:pt x="1044655" y="5654812"/>
                </a:cubicBezTo>
                <a:lnTo>
                  <a:pt x="1015766" y="5767165"/>
                </a:lnTo>
                <a:lnTo>
                  <a:pt x="0" y="4678462"/>
                </a:lnTo>
                <a:close/>
                <a:moveTo>
                  <a:pt x="10352298" y="2184090"/>
                </a:moveTo>
                <a:cubicBezTo>
                  <a:pt x="10580752" y="2412542"/>
                  <a:pt x="10722051" y="2728147"/>
                  <a:pt x="10722052" y="3076754"/>
                </a:cubicBezTo>
                <a:cubicBezTo>
                  <a:pt x="10722053" y="3773968"/>
                  <a:pt x="10156848" y="4339172"/>
                  <a:pt x="9459633" y="4339172"/>
                </a:cubicBezTo>
                <a:lnTo>
                  <a:pt x="9062870" y="4339172"/>
                </a:lnTo>
                <a:lnTo>
                  <a:pt x="6707182" y="1814336"/>
                </a:lnTo>
                <a:lnTo>
                  <a:pt x="9459635" y="1814335"/>
                </a:lnTo>
                <a:cubicBezTo>
                  <a:pt x="9808242" y="1814336"/>
                  <a:pt x="10123846" y="1955637"/>
                  <a:pt x="10352298" y="2184090"/>
                </a:cubicBezTo>
                <a:close/>
              </a:path>
            </a:pathLst>
          </a:custGeom>
          <a:solidFill>
            <a:srgbClr val="901D3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dirty="0"/>
          </a:p>
        </p:txBody>
      </p:sp>
      <p:pic>
        <p:nvPicPr>
          <p:cNvPr id="19" name="Imagen 18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1968D473-1A89-2D64-4DF8-469D95098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704" y="205025"/>
            <a:ext cx="2462789" cy="38100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0B6E14D-25A3-9AA1-E5C1-EB82C328E73E}"/>
              </a:ext>
            </a:extLst>
          </p:cNvPr>
          <p:cNvSpPr txBox="1"/>
          <p:nvPr/>
        </p:nvSpPr>
        <p:spPr>
          <a:xfrm>
            <a:off x="6095999" y="3613633"/>
            <a:ext cx="63626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5400" b="1" kern="2800" dirty="0">
                <a:solidFill>
                  <a:schemeClr val="bg1"/>
                </a:solidFill>
                <a:latin typeface="Myriad Pro" panose="020B0503030403020204" pitchFamily="34" charset="0"/>
              </a:rPr>
              <a:t>PLANEACIÓN ANUAL</a:t>
            </a:r>
          </a:p>
          <a:p>
            <a:pPr algn="ctr"/>
            <a:r>
              <a:rPr lang="es-ES" sz="5400" b="1" kern="2800" dirty="0">
                <a:solidFill>
                  <a:schemeClr val="accent2"/>
                </a:solidFill>
                <a:latin typeface="Myriad Pro" panose="020B0503030403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207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0999-6717-FDC9-FEEC-FF5F6D4C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ágono 15">
            <a:extLst>
              <a:ext uri="{FF2B5EF4-FFF2-40B4-BE49-F238E27FC236}">
                <a16:creationId xmlns:a16="http://schemas.microsoft.com/office/drawing/2014/main" id="{EF15EEB7-0333-3ADD-CAE9-2F88AFA1C436}"/>
              </a:ext>
            </a:extLst>
          </p:cNvPr>
          <p:cNvSpPr/>
          <p:nvPr/>
        </p:nvSpPr>
        <p:spPr>
          <a:xfrm>
            <a:off x="11258486" y="5928350"/>
            <a:ext cx="176225" cy="151918"/>
          </a:xfrm>
          <a:prstGeom prst="hexagon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BBAF5DF7-496C-B0DA-2BF2-FEA5E837A6F8}"/>
              </a:ext>
            </a:extLst>
          </p:cNvPr>
          <p:cNvSpPr/>
          <p:nvPr/>
        </p:nvSpPr>
        <p:spPr>
          <a:xfrm>
            <a:off x="6794062" y="1988362"/>
            <a:ext cx="176225" cy="151918"/>
          </a:xfrm>
          <a:prstGeom prst="hexagon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920610-5E1E-B3F1-9230-0BC67A476690}"/>
              </a:ext>
            </a:extLst>
          </p:cNvPr>
          <p:cNvSpPr txBox="1"/>
          <p:nvPr/>
        </p:nvSpPr>
        <p:spPr>
          <a:xfrm>
            <a:off x="1118502" y="2927705"/>
            <a:ext cx="1876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35D1C61-8B96-E6E2-29AB-07D2B73AF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325" y="638260"/>
            <a:ext cx="3141890" cy="4872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D595B1-ECCE-347A-F599-92176483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0CD6502-B869-656A-C073-ADD5427E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19" y="543927"/>
            <a:ext cx="2726366" cy="42277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70F42BA-80BB-0453-7E34-D2EEF9B16E8B}"/>
              </a:ext>
            </a:extLst>
          </p:cNvPr>
          <p:cNvSpPr txBox="1"/>
          <p:nvPr/>
        </p:nvSpPr>
        <p:spPr>
          <a:xfrm>
            <a:off x="1235069" y="2942883"/>
            <a:ext cx="100234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altLang="es-CO" sz="3600" b="1" kern="2800" dirty="0">
                <a:solidFill>
                  <a:prstClr val="white"/>
                </a:solidFill>
                <a:latin typeface="Myriad Pro" panose="020B0503030403020204" pitchFamily="34" charset="0"/>
              </a:rPr>
              <a:t>Misión y Visión</a:t>
            </a:r>
            <a:endParaRPr lang="es-AR" sz="3600" b="1" kern="2800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605349" cy="99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97551" y="771704"/>
            <a:ext cx="7646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F2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MISIÓN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rgbClr val="7829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B78F19-BC47-B235-239F-8FE07919D4A8}"/>
              </a:ext>
            </a:extLst>
          </p:cNvPr>
          <p:cNvSpPr txBox="1"/>
          <p:nvPr/>
        </p:nvSpPr>
        <p:spPr>
          <a:xfrm>
            <a:off x="661696" y="1764481"/>
            <a:ext cx="4511189" cy="44012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Contribuir al desarrollo económico y social del país a través de soluciones financieras para la administración y gestión transparente y eficiente de recursos públicos y privados,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mediante la prestación de servicios innovadores y confiables.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6283B1-E0EF-1540-4263-29A8AB7D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62" y="603696"/>
            <a:ext cx="5003101" cy="50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ogo-Fidu-Rojo.png" descr="Logo-Fidu-Rojo.png">
            <a:extLst>
              <a:ext uri="{FF2B5EF4-FFF2-40B4-BE49-F238E27FC236}">
                <a16:creationId xmlns:a16="http://schemas.microsoft.com/office/drawing/2014/main" id="{D14927A5-758A-6080-B809-D5CD524D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558" y="5729248"/>
            <a:ext cx="3705947" cy="1273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376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9861"/>
            <a:ext cx="12192000" cy="689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E70959-FC9E-7C66-A8EB-835ACC4F3A18}"/>
              </a:ext>
            </a:extLst>
          </p:cNvPr>
          <p:cNvSpPr txBox="1"/>
          <p:nvPr/>
        </p:nvSpPr>
        <p:spPr>
          <a:xfrm>
            <a:off x="1175061" y="971427"/>
            <a:ext cx="3089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F2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lang="es-ES" sz="4400" b="1" dirty="0" err="1">
                <a:solidFill>
                  <a:srgbClr val="7F2B4B"/>
                </a:solidFill>
                <a:latin typeface="Calibri" panose="020F0502020204030204"/>
              </a:rPr>
              <a:t>Ó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7F2B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srgbClr val="7F2B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6D8D93-8B5F-F244-A58F-83ACF2FE766C}"/>
              </a:ext>
            </a:extLst>
          </p:cNvPr>
          <p:cNvSpPr txBox="1"/>
          <p:nvPr/>
        </p:nvSpPr>
        <p:spPr>
          <a:xfrm>
            <a:off x="371172" y="1809812"/>
            <a:ext cx="5220619" cy="4832092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-13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 2025, nos afianzaremos como una fiduciaria socialmente responsable, enfocada en la solución de las necesidades de nuestros clientes a través de servicios fiduciarios innovadores, generando valor para nuestros accionistas y demás grupos de interés y siendo uno de los mejores lugares para trabajar en Colombia.</a:t>
            </a:r>
            <a:endParaRPr kumimoji="0" lang="es-ES" sz="2800" b="0" i="0" u="none" strike="noStrike" kern="1200" cap="none" spc="-18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4" name="Logo-Fidu-Rojo.png" descr="Logo-Fidu-Rojo.png">
            <a:extLst>
              <a:ext uri="{FF2B5EF4-FFF2-40B4-BE49-F238E27FC236}">
                <a16:creationId xmlns:a16="http://schemas.microsoft.com/office/drawing/2014/main" id="{78FB0111-906C-F3B3-0663-974FC61E7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881" y="5561087"/>
            <a:ext cx="3705947" cy="1273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3" descr="Un hombre en traje parado al lado de una mujer&#10;&#10;Descripción generada automáticamente">
            <a:extLst>
              <a:ext uri="{FF2B5EF4-FFF2-40B4-BE49-F238E27FC236}">
                <a16:creationId xmlns:a16="http://schemas.microsoft.com/office/drawing/2014/main" id="{0CFC6653-6B0F-E4A1-33DD-C6B6F69D9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13" t="7317"/>
          <a:stretch/>
        </p:blipFill>
        <p:spPr>
          <a:xfrm>
            <a:off x="6302514" y="1356147"/>
            <a:ext cx="5220619" cy="462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12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0999-6717-FDC9-FEEC-FF5F6D4CA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ágono 15">
            <a:extLst>
              <a:ext uri="{FF2B5EF4-FFF2-40B4-BE49-F238E27FC236}">
                <a16:creationId xmlns:a16="http://schemas.microsoft.com/office/drawing/2014/main" id="{EF15EEB7-0333-3ADD-CAE9-2F88AFA1C436}"/>
              </a:ext>
            </a:extLst>
          </p:cNvPr>
          <p:cNvSpPr/>
          <p:nvPr/>
        </p:nvSpPr>
        <p:spPr>
          <a:xfrm>
            <a:off x="11258486" y="5928350"/>
            <a:ext cx="176225" cy="151918"/>
          </a:xfrm>
          <a:prstGeom prst="hexagon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BBAF5DF7-496C-B0DA-2BF2-FEA5E837A6F8}"/>
              </a:ext>
            </a:extLst>
          </p:cNvPr>
          <p:cNvSpPr/>
          <p:nvPr/>
        </p:nvSpPr>
        <p:spPr>
          <a:xfrm>
            <a:off x="6794062" y="1988362"/>
            <a:ext cx="176225" cy="151918"/>
          </a:xfrm>
          <a:prstGeom prst="hexagon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920610-5E1E-B3F1-9230-0BC67A476690}"/>
              </a:ext>
            </a:extLst>
          </p:cNvPr>
          <p:cNvSpPr txBox="1"/>
          <p:nvPr/>
        </p:nvSpPr>
        <p:spPr>
          <a:xfrm>
            <a:off x="1118502" y="2927705"/>
            <a:ext cx="1876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35D1C61-8B96-E6E2-29AB-07D2B73AF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4325" y="638260"/>
            <a:ext cx="3141890" cy="48721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D595B1-ECCE-347A-F599-92176483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0CD6502-B869-656A-C073-ADD5427E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19" y="543927"/>
            <a:ext cx="2726366" cy="42277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70F42BA-80BB-0453-7E34-D2EEF9B16E8B}"/>
              </a:ext>
            </a:extLst>
          </p:cNvPr>
          <p:cNvSpPr txBox="1"/>
          <p:nvPr/>
        </p:nvSpPr>
        <p:spPr>
          <a:xfrm>
            <a:off x="1050081" y="2749232"/>
            <a:ext cx="100234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2800" dirty="0">
                <a:solidFill>
                  <a:prstClr val="white"/>
                </a:solidFill>
                <a:latin typeface="Myriad Pro" panose="020B0503030403020204" pitchFamily="34" charset="0"/>
              </a:rPr>
              <a:t>Mapa Estratégico 2025</a:t>
            </a:r>
            <a:endParaRPr lang="es-CO" sz="3600" b="1" kern="2800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7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5080ABF-7EB4-1AF2-8C55-85A4BE089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55509"/>
              </p:ext>
            </p:extLst>
          </p:nvPr>
        </p:nvGraphicFramePr>
        <p:xfrm>
          <a:off x="3231165" y="1836160"/>
          <a:ext cx="5729669" cy="378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CF70D20-EAE3-3625-4AC5-31ADBE6C8C1F}"/>
              </a:ext>
            </a:extLst>
          </p:cNvPr>
          <p:cNvSpPr txBox="1"/>
          <p:nvPr/>
        </p:nvSpPr>
        <p:spPr>
          <a:xfrm>
            <a:off x="5825184" y="1466828"/>
            <a:ext cx="72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B050"/>
                </a:solidFill>
                <a:latin typeface="Calibri" panose="020F0502020204030204"/>
              </a:rPr>
              <a:t>15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0D8D38-D881-9C22-BFB1-94D7C2932DCB}"/>
              </a:ext>
            </a:extLst>
          </p:cNvPr>
          <p:cNvSpPr txBox="1"/>
          <p:nvPr/>
        </p:nvSpPr>
        <p:spPr>
          <a:xfrm>
            <a:off x="8579914" y="3201389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B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30%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FFB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F16720-7078-F4C2-F502-87429D8AAF3D}"/>
              </a:ext>
            </a:extLst>
          </p:cNvPr>
          <p:cNvSpPr txBox="1"/>
          <p:nvPr/>
        </p:nvSpPr>
        <p:spPr>
          <a:xfrm>
            <a:off x="6782126" y="5656805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1C9C16-7C07-0E01-2C76-1B854C87E9FB}"/>
              </a:ext>
            </a:extLst>
          </p:cNvPr>
          <p:cNvSpPr txBox="1"/>
          <p:nvPr/>
        </p:nvSpPr>
        <p:spPr>
          <a:xfrm>
            <a:off x="4841957" y="5666024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75ED-DC12-0219-88DB-397C36CEC5A2}"/>
              </a:ext>
            </a:extLst>
          </p:cNvPr>
          <p:cNvSpPr txBox="1"/>
          <p:nvPr/>
        </p:nvSpPr>
        <p:spPr>
          <a:xfrm>
            <a:off x="2889833" y="3201389"/>
            <a:ext cx="72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15%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DAF2A16-3795-D60A-D69C-7072A82B92CE}"/>
              </a:ext>
            </a:extLst>
          </p:cNvPr>
          <p:cNvSpPr/>
          <p:nvPr/>
        </p:nvSpPr>
        <p:spPr>
          <a:xfrm>
            <a:off x="6905767" y="26504"/>
            <a:ext cx="52862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8806CB-B317-288F-B738-37F520627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422832"/>
              </p:ext>
            </p:extLst>
          </p:nvPr>
        </p:nvGraphicFramePr>
        <p:xfrm>
          <a:off x="66347" y="2107092"/>
          <a:ext cx="5497862" cy="366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4DE0ABB-E0F7-B1C7-1AA7-529F27D5A056}"/>
              </a:ext>
            </a:extLst>
          </p:cNvPr>
          <p:cNvSpPr txBox="1"/>
          <p:nvPr/>
        </p:nvSpPr>
        <p:spPr>
          <a:xfrm>
            <a:off x="2194891" y="822644"/>
            <a:ext cx="780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D57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 MAPA ESTRATÉGICO 2025</a:t>
            </a:r>
          </a:p>
        </p:txBody>
      </p:sp>
    </p:spTree>
    <p:extLst>
      <p:ext uri="{BB962C8B-B14F-4D97-AF65-F5344CB8AC3E}">
        <p14:creationId xmlns:p14="http://schemas.microsoft.com/office/powerpoint/2010/main" val="396711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-193964"/>
            <a:ext cx="12192000" cy="971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dondear rectángulo de esquina del mismo lado 10">
            <a:hlinkClick r:id="" action="ppaction://noaction"/>
          </p:cNvPr>
          <p:cNvSpPr/>
          <p:nvPr/>
        </p:nvSpPr>
        <p:spPr>
          <a:xfrm rot="16200000">
            <a:off x="843207" y="1642077"/>
            <a:ext cx="1133140" cy="729477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FINANCIERA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dondear rectángulo de esquina del mismo lado 71">
            <a:hlinkClick r:id="" action="ppaction://noaction"/>
          </p:cNvPr>
          <p:cNvSpPr/>
          <p:nvPr/>
        </p:nvSpPr>
        <p:spPr>
          <a:xfrm rot="16200000">
            <a:off x="787114" y="2857430"/>
            <a:ext cx="1245314" cy="729478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CLIENTE, PRODUCTO Y MERCADO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dondear rectángulo de esquina del mismo lado 75">
            <a:hlinkClick r:id="" action="ppaction://noaction"/>
          </p:cNvPr>
          <p:cNvSpPr/>
          <p:nvPr/>
        </p:nvSpPr>
        <p:spPr>
          <a:xfrm rot="16200000">
            <a:off x="783722" y="5755476"/>
            <a:ext cx="1252099" cy="729482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APRENDIZAJE Y CULTURA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dondear rectángulo de esquina del mismo lado 79">
            <a:hlinkClick r:id="" action="ppaction://noaction"/>
          </p:cNvPr>
          <p:cNvSpPr/>
          <p:nvPr/>
        </p:nvSpPr>
        <p:spPr>
          <a:xfrm rot="16200000">
            <a:off x="780941" y="433905"/>
            <a:ext cx="1257659" cy="729482"/>
          </a:xfrm>
          <a:prstGeom prst="round2SameRect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CRECIMIENTO SOSTENIBLE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3420066" y="-58512"/>
            <a:ext cx="5883484" cy="465485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762544"/>
                </a:solidFill>
              </a:rPr>
              <a:t>Mapa 2025 Objetivos</a:t>
            </a:r>
            <a:endParaRPr lang="es-CO" sz="2400" b="1" dirty="0"/>
          </a:p>
        </p:txBody>
      </p:sp>
      <p:sp>
        <p:nvSpPr>
          <p:cNvPr id="43" name="Título 1"/>
          <p:cNvSpPr txBox="1">
            <a:spLocks/>
          </p:cNvSpPr>
          <p:nvPr/>
        </p:nvSpPr>
        <p:spPr>
          <a:xfrm>
            <a:off x="0" y="1550142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30%</a:t>
            </a: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0" y="2852825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%</a:t>
            </a:r>
          </a:p>
        </p:txBody>
      </p:sp>
      <p:sp>
        <p:nvSpPr>
          <p:cNvPr id="45" name="Título 1"/>
          <p:cNvSpPr txBox="1">
            <a:spLocks/>
          </p:cNvSpPr>
          <p:nvPr/>
        </p:nvSpPr>
        <p:spPr>
          <a:xfrm>
            <a:off x="0" y="4188837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20%</a:t>
            </a:r>
          </a:p>
        </p:txBody>
      </p:sp>
      <p:sp>
        <p:nvSpPr>
          <p:cNvPr id="46" name="Título 1"/>
          <p:cNvSpPr txBox="1">
            <a:spLocks/>
          </p:cNvSpPr>
          <p:nvPr/>
        </p:nvSpPr>
        <p:spPr>
          <a:xfrm>
            <a:off x="0" y="5708484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%</a:t>
            </a:r>
          </a:p>
        </p:txBody>
      </p:sp>
      <p:sp>
        <p:nvSpPr>
          <p:cNvPr id="41" name="Redondear rectángulo de esquina del mismo lado 40">
            <a:hlinkClick r:id="" action="ppaction://noaction"/>
          </p:cNvPr>
          <p:cNvSpPr/>
          <p:nvPr/>
        </p:nvSpPr>
        <p:spPr>
          <a:xfrm rot="16200000">
            <a:off x="605752" y="4305883"/>
            <a:ext cx="1608037" cy="729481"/>
          </a:xfrm>
          <a:prstGeom prst="round2Same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1200" cap="none" spc="0" normalizeH="0" baseline="0" noProof="0" dirty="0">
                <a:ln>
                  <a:noFill/>
                </a:ln>
                <a:solidFill>
                  <a:srgbClr val="7725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INSTITUCIONAL</a:t>
            </a:r>
            <a:endParaRPr kumimoji="0" lang="es-CO" sz="1300" b="1" i="0" u="none" strike="noStrike" kern="1200" cap="none" spc="0" normalizeH="0" baseline="0" noProof="0" dirty="0">
              <a:ln>
                <a:noFill/>
              </a:ln>
              <a:solidFill>
                <a:srgbClr val="7725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0" y="437291"/>
            <a:ext cx="1045029" cy="701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3600" b="1" kern="1200" dirty="0" smtClean="0">
                <a:solidFill>
                  <a:srgbClr val="A0372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15%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BEDCB-066F-0DFA-A232-79E2700256C0}"/>
              </a:ext>
            </a:extLst>
          </p:cNvPr>
          <p:cNvSpPr txBox="1"/>
          <p:nvPr/>
        </p:nvSpPr>
        <p:spPr>
          <a:xfrm>
            <a:off x="2090058" y="467734"/>
            <a:ext cx="9742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Incorporar dentro de la gestión, productos y servicios, mejores prácticas que reflejen el compromiso  con la sostenibilidad y la inversión responsable fortaleciendo los principios de ASG de todos los grupos de interés </a:t>
            </a:r>
            <a:endParaRPr kumimoji="0" lang="es-ES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650B34-4F85-EF0D-CB47-A65FF97EECCA}"/>
              </a:ext>
            </a:extLst>
          </p:cNvPr>
          <p:cNvSpPr/>
          <p:nvPr/>
        </p:nvSpPr>
        <p:spPr>
          <a:xfrm>
            <a:off x="2010958" y="497407"/>
            <a:ext cx="9866506" cy="923329"/>
          </a:xfrm>
          <a:prstGeom prst="rect">
            <a:avLst/>
          </a:prstGeom>
          <a:noFill/>
          <a:ln w="28575">
            <a:solidFill>
              <a:srgbClr val="66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C04728-441B-FCE3-A160-DEE1A7B56E1B}"/>
              </a:ext>
            </a:extLst>
          </p:cNvPr>
          <p:cNvSpPr/>
          <p:nvPr/>
        </p:nvSpPr>
        <p:spPr>
          <a:xfrm>
            <a:off x="2010958" y="1652872"/>
            <a:ext cx="9866506" cy="707886"/>
          </a:xfrm>
          <a:prstGeom prst="rect">
            <a:avLst/>
          </a:prstGeom>
          <a:noFill/>
          <a:ln w="28575">
            <a:solidFill>
              <a:srgbClr val="66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4CCA04-9587-971D-2245-B747F9E41965}"/>
              </a:ext>
            </a:extLst>
          </p:cNvPr>
          <p:cNvSpPr txBox="1"/>
          <p:nvPr/>
        </p:nvSpPr>
        <p:spPr>
          <a:xfrm>
            <a:off x="2564259" y="1806760"/>
            <a:ext cx="87599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Crecer rentable y eficientemente generando valor a los grupos de interés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7583B2-686F-93DC-EFF3-8A91137B36A2}"/>
              </a:ext>
            </a:extLst>
          </p:cNvPr>
          <p:cNvSpPr txBox="1"/>
          <p:nvPr/>
        </p:nvSpPr>
        <p:spPr>
          <a:xfrm>
            <a:off x="2090058" y="2870071"/>
            <a:ext cx="9787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Incrementar  </a:t>
            </a:r>
            <a:r>
              <a:rPr lang="es-ES" sz="2000" dirty="0">
                <a:solidFill>
                  <a:prstClr val="black"/>
                </a:solidFill>
                <a:latin typeface="Calibri" panose="020F0502020204030204" pitchFamily="34" charset="0"/>
              </a:rPr>
              <a:t>nuestros  recursos administrados con  diversificación de clientes y productos,  al tiempo que mejoramos la experiencia de nuestros clientes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063EA2D-8D27-1C8F-EDBB-A400F4D35E1C}"/>
              </a:ext>
            </a:extLst>
          </p:cNvPr>
          <p:cNvSpPr/>
          <p:nvPr/>
        </p:nvSpPr>
        <p:spPr>
          <a:xfrm>
            <a:off x="2010958" y="2852825"/>
            <a:ext cx="9866506" cy="707886"/>
          </a:xfrm>
          <a:prstGeom prst="rect">
            <a:avLst/>
          </a:prstGeom>
          <a:noFill/>
          <a:ln w="28575">
            <a:solidFill>
              <a:srgbClr val="66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6DC4B7-5682-B78C-64ED-4DF0768E09B5}"/>
              </a:ext>
            </a:extLst>
          </p:cNvPr>
          <p:cNvSpPr txBox="1"/>
          <p:nvPr/>
        </p:nvSpPr>
        <p:spPr>
          <a:xfrm>
            <a:off x="2010958" y="4470568"/>
            <a:ext cx="9548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 Asegurar la efectividad  y la seguridad en la gestión de las operaciones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0F8B3D1-0C72-E68E-F862-9BF5AB421848}"/>
              </a:ext>
            </a:extLst>
          </p:cNvPr>
          <p:cNvSpPr/>
          <p:nvPr/>
        </p:nvSpPr>
        <p:spPr>
          <a:xfrm>
            <a:off x="2010958" y="4316680"/>
            <a:ext cx="9866506" cy="707886"/>
          </a:xfrm>
          <a:prstGeom prst="rect">
            <a:avLst/>
          </a:prstGeom>
          <a:noFill/>
          <a:ln w="28575">
            <a:solidFill>
              <a:srgbClr val="66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45AC04-ECC1-C943-9887-1E68D1569078}"/>
              </a:ext>
            </a:extLst>
          </p:cNvPr>
          <p:cNvSpPr txBox="1"/>
          <p:nvPr/>
        </p:nvSpPr>
        <p:spPr>
          <a:xfrm>
            <a:off x="1897039" y="5904226"/>
            <a:ext cx="9980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Asegurar el talento humano competente, enfocado en la cultura y la visión organizacional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353258C-6F66-FF26-2BC2-608AA96B22C1}"/>
              </a:ext>
            </a:extLst>
          </p:cNvPr>
          <p:cNvSpPr/>
          <p:nvPr/>
        </p:nvSpPr>
        <p:spPr>
          <a:xfrm>
            <a:off x="2010958" y="5766274"/>
            <a:ext cx="9866506" cy="707886"/>
          </a:xfrm>
          <a:prstGeom prst="rect">
            <a:avLst/>
          </a:prstGeom>
          <a:noFill/>
          <a:ln w="28575">
            <a:solidFill>
              <a:srgbClr val="66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17E131-17CA-DC38-1DB0-55D2A53119B6}"/>
              </a:ext>
            </a:extLst>
          </p:cNvPr>
          <p:cNvSpPr txBox="1"/>
          <p:nvPr/>
        </p:nvSpPr>
        <p:spPr>
          <a:xfrm>
            <a:off x="7552813" y="-124565"/>
            <a:ext cx="80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914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18151</TotalTime>
  <Words>254</Words>
  <Application>Microsoft Office PowerPoint</Application>
  <PresentationFormat>Panorámica</PresentationFormat>
  <Paragraphs>39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Myriad Pro</vt:lpstr>
      <vt:lpstr>Tema de Office</vt:lpstr>
      <vt:lpstr>1_Diseño personalizado</vt:lpstr>
      <vt:lpstr>4_Tema de Office</vt:lpstr>
      <vt:lpstr>2_Diseño personalizado</vt:lpstr>
      <vt:lpstr>21_Diseño personalizado</vt:lpstr>
      <vt:lpstr>10_Tema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2025 Objetivos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Mendoza Salamanca</dc:creator>
  <cp:lastModifiedBy>Huertas Ariza Ingrid Katherine</cp:lastModifiedBy>
  <cp:revision>317</cp:revision>
  <dcterms:created xsi:type="dcterms:W3CDTF">2022-09-16T05:51:58Z</dcterms:created>
  <dcterms:modified xsi:type="dcterms:W3CDTF">2025-02-07T13:58:34Z</dcterms:modified>
</cp:coreProperties>
</file>