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  <p:sldMasterId id="2147483742" r:id="rId3"/>
  </p:sldMasterIdLst>
  <p:notesMasterIdLst>
    <p:notesMasterId r:id="rId19"/>
  </p:notesMasterIdLst>
  <p:sldIdLst>
    <p:sldId id="335" r:id="rId4"/>
    <p:sldId id="289" r:id="rId5"/>
    <p:sldId id="284" r:id="rId6"/>
    <p:sldId id="283" r:id="rId7"/>
    <p:sldId id="285" r:id="rId8"/>
    <p:sldId id="273" r:id="rId9"/>
    <p:sldId id="280" r:id="rId10"/>
    <p:sldId id="281" r:id="rId11"/>
    <p:sldId id="308" r:id="rId12"/>
    <p:sldId id="292" r:id="rId13"/>
    <p:sldId id="302" r:id="rId14"/>
    <p:sldId id="305" r:id="rId15"/>
    <p:sldId id="306" r:id="rId16"/>
    <p:sldId id="307" r:id="rId17"/>
    <p:sldId id="337" r:id="rId18"/>
  </p:sldIdLst>
  <p:sldSz cx="17532350" cy="9864725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Londoño Torres" initials="NLT" lastIdx="1" clrIdx="0">
    <p:extLst>
      <p:ext uri="{19B8F6BF-5375-455C-9EA6-DF929625EA0E}">
        <p15:presenceInfo xmlns:p15="http://schemas.microsoft.com/office/powerpoint/2012/main" userId="S::nicolas.londono@bienestarips.com::4f8ec0a6-664a-42af-9c48-2c3a2f46c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6"/>
    <a:srgbClr val="FF5F3F"/>
    <a:srgbClr val="A65C99"/>
    <a:srgbClr val="D7D7D7"/>
    <a:srgbClr val="CC6600"/>
    <a:srgbClr val="00B094"/>
    <a:srgbClr val="FFFFFF"/>
    <a:srgbClr val="D9D9D9"/>
    <a:srgbClr val="00436D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61" autoAdjust="0"/>
  </p:normalViewPr>
  <p:slideViewPr>
    <p:cSldViewPr snapToGrid="0">
      <p:cViewPr varScale="1">
        <p:scale>
          <a:sx n="44" d="100"/>
          <a:sy n="44" d="100"/>
        </p:scale>
        <p:origin x="3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BBA3-1ADF-4CEA-B81F-33074D00CC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8B31C-264B-4865-B368-C7DDEBD14524}">
      <dgm:prSet phldrT="[Texto]" custT="1"/>
      <dgm:spPr/>
      <dgm:t>
        <a:bodyPr/>
        <a:lstStyle/>
        <a:p>
          <a:r>
            <a:rPr lang="es-CO" sz="2500" b="1" dirty="0">
              <a:solidFill>
                <a:srgbClr val="FF5F3F"/>
              </a:solidFill>
            </a:rPr>
            <a:t>Subgerencia Regional</a:t>
          </a:r>
        </a:p>
        <a:p>
          <a:r>
            <a:rPr lang="es-CO" sz="2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gm:t>
    </dgm:pt>
    <dgm:pt modelId="{CA58776E-4585-4E30-A26E-B3BD52466DE0}" type="parTrans" cxnId="{FF5498AC-8CB3-4317-887E-CF244CAFE6F8}">
      <dgm:prSet/>
      <dgm:spPr/>
      <dgm:t>
        <a:bodyPr/>
        <a:lstStyle/>
        <a:p>
          <a:endParaRPr lang="es-CO"/>
        </a:p>
      </dgm:t>
    </dgm:pt>
    <dgm:pt modelId="{3795156A-F520-40C1-A8B5-A24F79E4B507}" type="sibTrans" cxnId="{FF5498AC-8CB3-4317-887E-CF244CAFE6F8}">
      <dgm:prSet/>
      <dgm:spPr/>
      <dgm:t>
        <a:bodyPr/>
        <a:lstStyle/>
        <a:p>
          <a:endParaRPr lang="es-CO"/>
        </a:p>
      </dgm:t>
    </dgm:pt>
    <dgm:pt modelId="{479561E1-F86D-4249-8504-A340F165203F}">
      <dgm:prSet phldrT="[Texto]" custT="1"/>
      <dgm:spPr/>
      <dgm:t>
        <a:bodyPr/>
        <a:lstStyle/>
        <a:p>
          <a:r>
            <a:rPr lang="es-CO" sz="2000" b="1" dirty="0">
              <a:solidFill>
                <a:srgbClr val="FF5F3F"/>
              </a:solidFill>
            </a:rPr>
            <a:t>Directora de Servicios Foneca</a:t>
          </a:r>
        </a:p>
        <a:p>
          <a:r>
            <a:rPr lang="es-CO" sz="2000" b="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gm:t>
    </dgm:pt>
    <dgm:pt modelId="{A6D37023-D512-49EF-B184-3B42490664F6}" type="parTrans" cxnId="{8EBFBB6C-7BC0-47AC-A757-EFA974E612C3}">
      <dgm:prSet/>
      <dgm:spPr/>
      <dgm:t>
        <a:bodyPr/>
        <a:lstStyle/>
        <a:p>
          <a:endParaRPr lang="es-CO"/>
        </a:p>
      </dgm:t>
    </dgm:pt>
    <dgm:pt modelId="{66063303-5313-4A1B-BA4A-704BCC51E521}" type="sibTrans" cxnId="{8EBFBB6C-7BC0-47AC-A757-EFA974E612C3}">
      <dgm:prSet/>
      <dgm:spPr/>
      <dgm:t>
        <a:bodyPr/>
        <a:lstStyle/>
        <a:p>
          <a:endParaRPr lang="es-CO"/>
        </a:p>
      </dgm:t>
    </dgm:pt>
    <dgm:pt modelId="{5D17DA07-68B7-479B-82A3-E01DC40E331B}">
      <dgm:prSet phldrT="[Texto]"/>
      <dgm:spPr/>
      <dgm:t>
        <a:bodyPr/>
        <a:lstStyle/>
        <a:p>
          <a:r>
            <a:rPr lang="es-CO" b="1" dirty="0">
              <a:solidFill>
                <a:srgbClr val="FF5F3F"/>
              </a:solidFill>
            </a:rPr>
            <a:t>Director de Servicios Médicos Regional</a:t>
          </a:r>
        </a:p>
        <a:p>
          <a:r>
            <a:rPr lang="es-CO" b="0" dirty="0">
              <a:solidFill>
                <a:schemeClr val="tx2">
                  <a:lumMod val="75000"/>
                </a:schemeClr>
              </a:solidFill>
            </a:rPr>
            <a:t>Rubén Calderón</a:t>
          </a:r>
        </a:p>
      </dgm:t>
    </dgm:pt>
    <dgm:pt modelId="{2087F2D9-FE52-49EF-B1A3-F503287FCA0C}" type="parTrans" cxnId="{0718F360-1079-4852-AE64-B75B150BFFDC}">
      <dgm:prSet/>
      <dgm:spPr/>
      <dgm:t>
        <a:bodyPr/>
        <a:lstStyle/>
        <a:p>
          <a:endParaRPr lang="es-CO"/>
        </a:p>
      </dgm:t>
    </dgm:pt>
    <dgm:pt modelId="{B58DB922-D0AD-45F6-9B06-D79DD87D3FAE}" type="sibTrans" cxnId="{0718F360-1079-4852-AE64-B75B150BFFDC}">
      <dgm:prSet/>
      <dgm:spPr/>
      <dgm:t>
        <a:bodyPr/>
        <a:lstStyle/>
        <a:p>
          <a:endParaRPr lang="es-CO"/>
        </a:p>
      </dgm:t>
    </dgm:pt>
    <dgm:pt modelId="{5A4550CD-D7E7-4A2B-A05B-0D9E7EEF7CDC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Personal Asistencial de Sedes</a:t>
          </a:r>
        </a:p>
      </dgm:t>
    </dgm:pt>
    <dgm:pt modelId="{44F70F2D-A2FF-4CA2-A162-54790EF5290D}" type="parTrans" cxnId="{3AC616E4-3FDE-4DC2-8194-4D73ABBAF0BD}">
      <dgm:prSet/>
      <dgm:spPr/>
      <dgm:t>
        <a:bodyPr/>
        <a:lstStyle/>
        <a:p>
          <a:endParaRPr lang="es-CO"/>
        </a:p>
      </dgm:t>
    </dgm:pt>
    <dgm:pt modelId="{D48BD53C-4BFC-46B0-B377-AEE0BC7C9C05}" type="sibTrans" cxnId="{3AC616E4-3FDE-4DC2-8194-4D73ABBAF0BD}">
      <dgm:prSet/>
      <dgm:spPr/>
      <dgm:t>
        <a:bodyPr/>
        <a:lstStyle/>
        <a:p>
          <a:endParaRPr lang="es-CO"/>
        </a:p>
      </dgm:t>
    </dgm:pt>
    <dgm:pt modelId="{1D5BC54F-8866-423E-B7B3-59385EFED39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2000" b="1" dirty="0">
              <a:solidFill>
                <a:srgbClr val="FF0000"/>
              </a:solidFill>
            </a:rPr>
            <a:t>Anfitrión de Servicios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Liz Ocampo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Inés Pineda</a:t>
          </a:r>
          <a:endParaRPr lang="es-CO" sz="2000" b="1" dirty="0">
            <a:solidFill>
              <a:srgbClr val="FF0000"/>
            </a:solidFill>
          </a:endParaRPr>
        </a:p>
      </dgm:t>
    </dgm:pt>
    <dgm:pt modelId="{E820A959-9411-47A4-B379-A437C2D1652C}" type="sibTrans" cxnId="{3F4BAD58-9E84-459C-8228-45E474865AF8}">
      <dgm:prSet/>
      <dgm:spPr/>
      <dgm:t>
        <a:bodyPr/>
        <a:lstStyle/>
        <a:p>
          <a:endParaRPr lang="es-CO"/>
        </a:p>
      </dgm:t>
    </dgm:pt>
    <dgm:pt modelId="{18EA99EE-2E8A-4D8A-8184-CA94AB6612A9}" type="parTrans" cxnId="{3F4BAD58-9E84-459C-8228-45E474865AF8}">
      <dgm:prSet/>
      <dgm:spPr/>
      <dgm:t>
        <a:bodyPr/>
        <a:lstStyle/>
        <a:p>
          <a:endParaRPr lang="es-CO"/>
        </a:p>
      </dgm:t>
    </dgm:pt>
    <dgm:pt modelId="{02E1692F-E99F-4E91-ACA1-F2C53E620471}" type="pres">
      <dgm:prSet presAssocID="{A471BBA3-1ADF-4CEA-B81F-33074D00CC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826CBB-BD5C-4279-AAF4-BCE73A6F0117}" type="pres">
      <dgm:prSet presAssocID="{2718B31C-264B-4865-B368-C7DDEBD14524}" presName="hierRoot1" presStyleCnt="0"/>
      <dgm:spPr/>
    </dgm:pt>
    <dgm:pt modelId="{28637FEC-0385-46EB-B906-BAE7203FE150}" type="pres">
      <dgm:prSet presAssocID="{2718B31C-264B-4865-B368-C7DDEBD14524}" presName="composite" presStyleCnt="0"/>
      <dgm:spPr/>
    </dgm:pt>
    <dgm:pt modelId="{B8B9B6E3-A729-4752-A8D5-03EF1ECDA2D2}" type="pres">
      <dgm:prSet presAssocID="{2718B31C-264B-4865-B368-C7DDEBD14524}" presName="background" presStyleLbl="node0" presStyleIdx="0" presStyleCnt="1"/>
      <dgm:spPr/>
    </dgm:pt>
    <dgm:pt modelId="{D36C142D-87FC-48FA-B8B1-A1F7A750712B}" type="pres">
      <dgm:prSet presAssocID="{2718B31C-264B-4865-B368-C7DDEBD14524}" presName="text" presStyleLbl="fgAcc0" presStyleIdx="0" presStyleCnt="1">
        <dgm:presLayoutVars>
          <dgm:chPref val="3"/>
        </dgm:presLayoutVars>
      </dgm:prSet>
      <dgm:spPr/>
    </dgm:pt>
    <dgm:pt modelId="{19A190E0-DAA5-474F-B43D-159E1D0F9A67}" type="pres">
      <dgm:prSet presAssocID="{2718B31C-264B-4865-B368-C7DDEBD14524}" presName="hierChild2" presStyleCnt="0"/>
      <dgm:spPr/>
    </dgm:pt>
    <dgm:pt modelId="{873FBB2F-08B1-4259-B8E1-79AB61FA99A5}" type="pres">
      <dgm:prSet presAssocID="{A6D37023-D512-49EF-B184-3B42490664F6}" presName="Name10" presStyleLbl="parChTrans1D2" presStyleIdx="0" presStyleCnt="2"/>
      <dgm:spPr/>
    </dgm:pt>
    <dgm:pt modelId="{6A391F61-4719-4220-B5CD-E7F7E0366EFB}" type="pres">
      <dgm:prSet presAssocID="{479561E1-F86D-4249-8504-A340F165203F}" presName="hierRoot2" presStyleCnt="0"/>
      <dgm:spPr/>
    </dgm:pt>
    <dgm:pt modelId="{34CF63A8-BFB8-41C2-87CB-AEBA6CA9B56D}" type="pres">
      <dgm:prSet presAssocID="{479561E1-F86D-4249-8504-A340F165203F}" presName="composite2" presStyleCnt="0"/>
      <dgm:spPr/>
    </dgm:pt>
    <dgm:pt modelId="{A28AE257-EE06-44CE-9A7C-E43979FAA634}" type="pres">
      <dgm:prSet presAssocID="{479561E1-F86D-4249-8504-A340F165203F}" presName="background2" presStyleLbl="node2" presStyleIdx="0" presStyleCnt="2"/>
      <dgm:spPr/>
    </dgm:pt>
    <dgm:pt modelId="{3D64ABE8-A805-4960-8C85-0F64A2EA8555}" type="pres">
      <dgm:prSet presAssocID="{479561E1-F86D-4249-8504-A340F165203F}" presName="text2" presStyleLbl="fgAcc2" presStyleIdx="0" presStyleCnt="2">
        <dgm:presLayoutVars>
          <dgm:chPref val="3"/>
        </dgm:presLayoutVars>
      </dgm:prSet>
      <dgm:spPr/>
    </dgm:pt>
    <dgm:pt modelId="{5E34BA42-5DCB-4ABC-BAD3-8DD63F1B0C0A}" type="pres">
      <dgm:prSet presAssocID="{479561E1-F86D-4249-8504-A340F165203F}" presName="hierChild3" presStyleCnt="0"/>
      <dgm:spPr/>
    </dgm:pt>
    <dgm:pt modelId="{C1B20A59-E5CC-4F29-BD70-99ACB1E6650B}" type="pres">
      <dgm:prSet presAssocID="{18EA99EE-2E8A-4D8A-8184-CA94AB6612A9}" presName="Name17" presStyleLbl="parChTrans1D3" presStyleIdx="0" presStyleCnt="2"/>
      <dgm:spPr/>
    </dgm:pt>
    <dgm:pt modelId="{7BDC5DA6-C97B-40B8-A58E-736BB8428E8B}" type="pres">
      <dgm:prSet presAssocID="{1D5BC54F-8866-423E-B7B3-59385EFED39A}" presName="hierRoot3" presStyleCnt="0"/>
      <dgm:spPr/>
    </dgm:pt>
    <dgm:pt modelId="{63FCC5BA-5C21-4EFC-9AE3-5C5353653003}" type="pres">
      <dgm:prSet presAssocID="{1D5BC54F-8866-423E-B7B3-59385EFED39A}" presName="composite3" presStyleCnt="0"/>
      <dgm:spPr/>
    </dgm:pt>
    <dgm:pt modelId="{835EC324-B6ED-42CB-B8DE-A8E1B9A9EE85}" type="pres">
      <dgm:prSet presAssocID="{1D5BC54F-8866-423E-B7B3-59385EFED39A}" presName="background3" presStyleLbl="node3" presStyleIdx="0" presStyleCnt="2"/>
      <dgm:spPr/>
    </dgm:pt>
    <dgm:pt modelId="{C76853AE-3DC6-4D64-A352-DECA9D96FBC8}" type="pres">
      <dgm:prSet presAssocID="{1D5BC54F-8866-423E-B7B3-59385EFED39A}" presName="text3" presStyleLbl="fgAcc3" presStyleIdx="0" presStyleCnt="2">
        <dgm:presLayoutVars>
          <dgm:chPref val="3"/>
        </dgm:presLayoutVars>
      </dgm:prSet>
      <dgm:spPr/>
    </dgm:pt>
    <dgm:pt modelId="{7E9DCD75-68B3-49FB-B3CD-C777EC29C3F4}" type="pres">
      <dgm:prSet presAssocID="{1D5BC54F-8866-423E-B7B3-59385EFED39A}" presName="hierChild4" presStyleCnt="0"/>
      <dgm:spPr/>
    </dgm:pt>
    <dgm:pt modelId="{09601E26-B8B6-4B92-92A3-2B48D1F3966B}" type="pres">
      <dgm:prSet presAssocID="{2087F2D9-FE52-49EF-B1A3-F503287FCA0C}" presName="Name10" presStyleLbl="parChTrans1D2" presStyleIdx="1" presStyleCnt="2"/>
      <dgm:spPr/>
    </dgm:pt>
    <dgm:pt modelId="{8A93105B-F477-4BC7-8009-CBFAED2A231D}" type="pres">
      <dgm:prSet presAssocID="{5D17DA07-68B7-479B-82A3-E01DC40E331B}" presName="hierRoot2" presStyleCnt="0"/>
      <dgm:spPr/>
    </dgm:pt>
    <dgm:pt modelId="{0FC45C97-323D-4066-BCE2-851D6B437471}" type="pres">
      <dgm:prSet presAssocID="{5D17DA07-68B7-479B-82A3-E01DC40E331B}" presName="composite2" presStyleCnt="0"/>
      <dgm:spPr/>
    </dgm:pt>
    <dgm:pt modelId="{B02C370E-BC38-4855-976F-E8E92A7A2AE2}" type="pres">
      <dgm:prSet presAssocID="{5D17DA07-68B7-479B-82A3-E01DC40E331B}" presName="background2" presStyleLbl="node2" presStyleIdx="1" presStyleCnt="2"/>
      <dgm:spPr/>
    </dgm:pt>
    <dgm:pt modelId="{A0F012BD-98D5-4767-9D30-141329D99018}" type="pres">
      <dgm:prSet presAssocID="{5D17DA07-68B7-479B-82A3-E01DC40E331B}" presName="text2" presStyleLbl="fgAcc2" presStyleIdx="1" presStyleCnt="2">
        <dgm:presLayoutVars>
          <dgm:chPref val="3"/>
        </dgm:presLayoutVars>
      </dgm:prSet>
      <dgm:spPr/>
    </dgm:pt>
    <dgm:pt modelId="{FB2E706D-9E46-43EB-951F-867113C04DD5}" type="pres">
      <dgm:prSet presAssocID="{5D17DA07-68B7-479B-82A3-E01DC40E331B}" presName="hierChild3" presStyleCnt="0"/>
      <dgm:spPr/>
    </dgm:pt>
    <dgm:pt modelId="{2FD4A4AC-FA2E-47FD-9999-127FB68A6316}" type="pres">
      <dgm:prSet presAssocID="{44F70F2D-A2FF-4CA2-A162-54790EF5290D}" presName="Name17" presStyleLbl="parChTrans1D3" presStyleIdx="1" presStyleCnt="2"/>
      <dgm:spPr/>
    </dgm:pt>
    <dgm:pt modelId="{D1DAEADB-29BC-4491-95AD-505B01566ED7}" type="pres">
      <dgm:prSet presAssocID="{5A4550CD-D7E7-4A2B-A05B-0D9E7EEF7CDC}" presName="hierRoot3" presStyleCnt="0"/>
      <dgm:spPr/>
    </dgm:pt>
    <dgm:pt modelId="{3C4552B9-F587-465C-9BCF-990A88B5249E}" type="pres">
      <dgm:prSet presAssocID="{5A4550CD-D7E7-4A2B-A05B-0D9E7EEF7CDC}" presName="composite3" presStyleCnt="0"/>
      <dgm:spPr/>
    </dgm:pt>
    <dgm:pt modelId="{D4A3E933-3E4A-4C56-98CD-0609E7BE6943}" type="pres">
      <dgm:prSet presAssocID="{5A4550CD-D7E7-4A2B-A05B-0D9E7EEF7CDC}" presName="background3" presStyleLbl="node3" presStyleIdx="1" presStyleCnt="2"/>
      <dgm:spPr/>
    </dgm:pt>
    <dgm:pt modelId="{22FA42AD-F60A-4F2F-9A55-025DB0F3C02B}" type="pres">
      <dgm:prSet presAssocID="{5A4550CD-D7E7-4A2B-A05B-0D9E7EEF7CDC}" presName="text3" presStyleLbl="fgAcc3" presStyleIdx="1" presStyleCnt="2">
        <dgm:presLayoutVars>
          <dgm:chPref val="3"/>
        </dgm:presLayoutVars>
      </dgm:prSet>
      <dgm:spPr/>
    </dgm:pt>
    <dgm:pt modelId="{3B3F6F3E-7F17-452C-B6EE-17F9F40E51B1}" type="pres">
      <dgm:prSet presAssocID="{5A4550CD-D7E7-4A2B-A05B-0D9E7EEF7CDC}" presName="hierChild4" presStyleCnt="0"/>
      <dgm:spPr/>
    </dgm:pt>
  </dgm:ptLst>
  <dgm:cxnLst>
    <dgm:cxn modelId="{90E50902-1297-4BAE-9AE3-4F9CE30B16DC}" type="presOf" srcId="{479561E1-F86D-4249-8504-A340F165203F}" destId="{3D64ABE8-A805-4960-8C85-0F64A2EA8555}" srcOrd="0" destOrd="0" presId="urn:microsoft.com/office/officeart/2005/8/layout/hierarchy1"/>
    <dgm:cxn modelId="{4EDC0905-0CDD-4CB0-A0F2-AB0034C9A519}" type="presOf" srcId="{18EA99EE-2E8A-4D8A-8184-CA94AB6612A9}" destId="{C1B20A59-E5CC-4F29-BD70-99ACB1E6650B}" srcOrd="0" destOrd="0" presId="urn:microsoft.com/office/officeart/2005/8/layout/hierarchy1"/>
    <dgm:cxn modelId="{F08F1D10-E56F-49F3-AEE0-14896987DE0E}" type="presOf" srcId="{44F70F2D-A2FF-4CA2-A162-54790EF5290D}" destId="{2FD4A4AC-FA2E-47FD-9999-127FB68A6316}" srcOrd="0" destOrd="0" presId="urn:microsoft.com/office/officeart/2005/8/layout/hierarchy1"/>
    <dgm:cxn modelId="{0718F360-1079-4852-AE64-B75B150BFFDC}" srcId="{2718B31C-264B-4865-B368-C7DDEBD14524}" destId="{5D17DA07-68B7-479B-82A3-E01DC40E331B}" srcOrd="1" destOrd="0" parTransId="{2087F2D9-FE52-49EF-B1A3-F503287FCA0C}" sibTransId="{B58DB922-D0AD-45F6-9B06-D79DD87D3FAE}"/>
    <dgm:cxn modelId="{F5285845-9793-43C3-A761-40AEA564E753}" type="presOf" srcId="{A471BBA3-1ADF-4CEA-B81F-33074D00CC80}" destId="{02E1692F-E99F-4E91-ACA1-F2C53E620471}" srcOrd="0" destOrd="0" presId="urn:microsoft.com/office/officeart/2005/8/layout/hierarchy1"/>
    <dgm:cxn modelId="{8EBFBB6C-7BC0-47AC-A757-EFA974E612C3}" srcId="{2718B31C-264B-4865-B368-C7DDEBD14524}" destId="{479561E1-F86D-4249-8504-A340F165203F}" srcOrd="0" destOrd="0" parTransId="{A6D37023-D512-49EF-B184-3B42490664F6}" sibTransId="{66063303-5313-4A1B-BA4A-704BCC51E521}"/>
    <dgm:cxn modelId="{CF68364F-C0CC-4304-922A-1D5CACFD1F67}" type="presOf" srcId="{2718B31C-264B-4865-B368-C7DDEBD14524}" destId="{D36C142D-87FC-48FA-B8B1-A1F7A750712B}" srcOrd="0" destOrd="0" presId="urn:microsoft.com/office/officeart/2005/8/layout/hierarchy1"/>
    <dgm:cxn modelId="{C347AB57-485A-4FB3-B0E2-1CA12473BE30}" type="presOf" srcId="{1D5BC54F-8866-423E-B7B3-59385EFED39A}" destId="{C76853AE-3DC6-4D64-A352-DECA9D96FBC8}" srcOrd="0" destOrd="0" presId="urn:microsoft.com/office/officeart/2005/8/layout/hierarchy1"/>
    <dgm:cxn modelId="{3F4BAD58-9E84-459C-8228-45E474865AF8}" srcId="{479561E1-F86D-4249-8504-A340F165203F}" destId="{1D5BC54F-8866-423E-B7B3-59385EFED39A}" srcOrd="0" destOrd="0" parTransId="{18EA99EE-2E8A-4D8A-8184-CA94AB6612A9}" sibTransId="{E820A959-9411-47A4-B379-A437C2D1652C}"/>
    <dgm:cxn modelId="{20EB279B-3653-4210-B255-610E0C7E113A}" type="presOf" srcId="{5A4550CD-D7E7-4A2B-A05B-0D9E7EEF7CDC}" destId="{22FA42AD-F60A-4F2F-9A55-025DB0F3C02B}" srcOrd="0" destOrd="0" presId="urn:microsoft.com/office/officeart/2005/8/layout/hierarchy1"/>
    <dgm:cxn modelId="{FF5498AC-8CB3-4317-887E-CF244CAFE6F8}" srcId="{A471BBA3-1ADF-4CEA-B81F-33074D00CC80}" destId="{2718B31C-264B-4865-B368-C7DDEBD14524}" srcOrd="0" destOrd="0" parTransId="{CA58776E-4585-4E30-A26E-B3BD52466DE0}" sibTransId="{3795156A-F520-40C1-A8B5-A24F79E4B507}"/>
    <dgm:cxn modelId="{DE6ED1DC-BB44-4680-8032-2D267B7B6804}" type="presOf" srcId="{A6D37023-D512-49EF-B184-3B42490664F6}" destId="{873FBB2F-08B1-4259-B8E1-79AB61FA99A5}" srcOrd="0" destOrd="0" presId="urn:microsoft.com/office/officeart/2005/8/layout/hierarchy1"/>
    <dgm:cxn modelId="{3AC616E4-3FDE-4DC2-8194-4D73ABBAF0BD}" srcId="{5D17DA07-68B7-479B-82A3-E01DC40E331B}" destId="{5A4550CD-D7E7-4A2B-A05B-0D9E7EEF7CDC}" srcOrd="0" destOrd="0" parTransId="{44F70F2D-A2FF-4CA2-A162-54790EF5290D}" sibTransId="{D48BD53C-4BFC-46B0-B377-AEE0BC7C9C05}"/>
    <dgm:cxn modelId="{A1C1C7F7-8488-4DB6-BE10-1B5F31AC756F}" type="presOf" srcId="{2087F2D9-FE52-49EF-B1A3-F503287FCA0C}" destId="{09601E26-B8B6-4B92-92A3-2B48D1F3966B}" srcOrd="0" destOrd="0" presId="urn:microsoft.com/office/officeart/2005/8/layout/hierarchy1"/>
    <dgm:cxn modelId="{B967B0FD-1ADF-4CCB-AE06-7B2CDD9223F4}" type="presOf" srcId="{5D17DA07-68B7-479B-82A3-E01DC40E331B}" destId="{A0F012BD-98D5-4767-9D30-141329D99018}" srcOrd="0" destOrd="0" presId="urn:microsoft.com/office/officeart/2005/8/layout/hierarchy1"/>
    <dgm:cxn modelId="{1C07ED04-159D-493D-827A-50A1A011FA1C}" type="presParOf" srcId="{02E1692F-E99F-4E91-ACA1-F2C53E620471}" destId="{82826CBB-BD5C-4279-AAF4-BCE73A6F0117}" srcOrd="0" destOrd="0" presId="urn:microsoft.com/office/officeart/2005/8/layout/hierarchy1"/>
    <dgm:cxn modelId="{0D688FB5-F3FA-4455-9909-87EE69EA9522}" type="presParOf" srcId="{82826CBB-BD5C-4279-AAF4-BCE73A6F0117}" destId="{28637FEC-0385-46EB-B906-BAE7203FE150}" srcOrd="0" destOrd="0" presId="urn:microsoft.com/office/officeart/2005/8/layout/hierarchy1"/>
    <dgm:cxn modelId="{FBCD9734-CCCF-4990-9AED-A30A41D09FDE}" type="presParOf" srcId="{28637FEC-0385-46EB-B906-BAE7203FE150}" destId="{B8B9B6E3-A729-4752-A8D5-03EF1ECDA2D2}" srcOrd="0" destOrd="0" presId="urn:microsoft.com/office/officeart/2005/8/layout/hierarchy1"/>
    <dgm:cxn modelId="{4B1EB3CB-00A5-41DC-8173-B9B10E05E183}" type="presParOf" srcId="{28637FEC-0385-46EB-B906-BAE7203FE150}" destId="{D36C142D-87FC-48FA-B8B1-A1F7A750712B}" srcOrd="1" destOrd="0" presId="urn:microsoft.com/office/officeart/2005/8/layout/hierarchy1"/>
    <dgm:cxn modelId="{AB26B6AF-CF0B-4A24-A234-91A0DB53082E}" type="presParOf" srcId="{82826CBB-BD5C-4279-AAF4-BCE73A6F0117}" destId="{19A190E0-DAA5-474F-B43D-159E1D0F9A67}" srcOrd="1" destOrd="0" presId="urn:microsoft.com/office/officeart/2005/8/layout/hierarchy1"/>
    <dgm:cxn modelId="{39A8DB43-48E6-4614-BCD3-63613D064D77}" type="presParOf" srcId="{19A190E0-DAA5-474F-B43D-159E1D0F9A67}" destId="{873FBB2F-08B1-4259-B8E1-79AB61FA99A5}" srcOrd="0" destOrd="0" presId="urn:microsoft.com/office/officeart/2005/8/layout/hierarchy1"/>
    <dgm:cxn modelId="{7CD5D1A1-BB65-4BDD-9ED6-7294C85AD767}" type="presParOf" srcId="{19A190E0-DAA5-474F-B43D-159E1D0F9A67}" destId="{6A391F61-4719-4220-B5CD-E7F7E0366EFB}" srcOrd="1" destOrd="0" presId="urn:microsoft.com/office/officeart/2005/8/layout/hierarchy1"/>
    <dgm:cxn modelId="{C573490C-75CC-4D9A-94ED-80FC0E1B2BD8}" type="presParOf" srcId="{6A391F61-4719-4220-B5CD-E7F7E0366EFB}" destId="{34CF63A8-BFB8-41C2-87CB-AEBA6CA9B56D}" srcOrd="0" destOrd="0" presId="urn:microsoft.com/office/officeart/2005/8/layout/hierarchy1"/>
    <dgm:cxn modelId="{47C2B9A3-CEA6-4E20-9EA8-56F91641D9F6}" type="presParOf" srcId="{34CF63A8-BFB8-41C2-87CB-AEBA6CA9B56D}" destId="{A28AE257-EE06-44CE-9A7C-E43979FAA634}" srcOrd="0" destOrd="0" presId="urn:microsoft.com/office/officeart/2005/8/layout/hierarchy1"/>
    <dgm:cxn modelId="{936548CE-80E6-4659-A8DB-A2093D28099C}" type="presParOf" srcId="{34CF63A8-BFB8-41C2-87CB-AEBA6CA9B56D}" destId="{3D64ABE8-A805-4960-8C85-0F64A2EA8555}" srcOrd="1" destOrd="0" presId="urn:microsoft.com/office/officeart/2005/8/layout/hierarchy1"/>
    <dgm:cxn modelId="{FF580B53-99D6-4E7D-8F1A-6D48EBF02E88}" type="presParOf" srcId="{6A391F61-4719-4220-B5CD-E7F7E0366EFB}" destId="{5E34BA42-5DCB-4ABC-BAD3-8DD63F1B0C0A}" srcOrd="1" destOrd="0" presId="urn:microsoft.com/office/officeart/2005/8/layout/hierarchy1"/>
    <dgm:cxn modelId="{D2008846-AD70-4186-8FE6-96379BAB5BA8}" type="presParOf" srcId="{5E34BA42-5DCB-4ABC-BAD3-8DD63F1B0C0A}" destId="{C1B20A59-E5CC-4F29-BD70-99ACB1E6650B}" srcOrd="0" destOrd="0" presId="urn:microsoft.com/office/officeart/2005/8/layout/hierarchy1"/>
    <dgm:cxn modelId="{7DE3A756-22E5-4065-835A-B34DA4084E0D}" type="presParOf" srcId="{5E34BA42-5DCB-4ABC-BAD3-8DD63F1B0C0A}" destId="{7BDC5DA6-C97B-40B8-A58E-736BB8428E8B}" srcOrd="1" destOrd="0" presId="urn:microsoft.com/office/officeart/2005/8/layout/hierarchy1"/>
    <dgm:cxn modelId="{BFDFD56C-AF19-4BA5-B687-3412AB04C36C}" type="presParOf" srcId="{7BDC5DA6-C97B-40B8-A58E-736BB8428E8B}" destId="{63FCC5BA-5C21-4EFC-9AE3-5C5353653003}" srcOrd="0" destOrd="0" presId="urn:microsoft.com/office/officeart/2005/8/layout/hierarchy1"/>
    <dgm:cxn modelId="{31AE7F88-9D6F-40E3-805A-2C860BBD834A}" type="presParOf" srcId="{63FCC5BA-5C21-4EFC-9AE3-5C5353653003}" destId="{835EC324-B6ED-42CB-B8DE-A8E1B9A9EE85}" srcOrd="0" destOrd="0" presId="urn:microsoft.com/office/officeart/2005/8/layout/hierarchy1"/>
    <dgm:cxn modelId="{BEA622D5-C668-4BB4-B459-6A4E55B686EE}" type="presParOf" srcId="{63FCC5BA-5C21-4EFC-9AE3-5C5353653003}" destId="{C76853AE-3DC6-4D64-A352-DECA9D96FBC8}" srcOrd="1" destOrd="0" presId="urn:microsoft.com/office/officeart/2005/8/layout/hierarchy1"/>
    <dgm:cxn modelId="{68DB0308-6B1D-4C50-B6AC-AC58FB1E5A78}" type="presParOf" srcId="{7BDC5DA6-C97B-40B8-A58E-736BB8428E8B}" destId="{7E9DCD75-68B3-49FB-B3CD-C777EC29C3F4}" srcOrd="1" destOrd="0" presId="urn:microsoft.com/office/officeart/2005/8/layout/hierarchy1"/>
    <dgm:cxn modelId="{7B62A2C5-5A28-4491-934C-CF5132FF69E4}" type="presParOf" srcId="{19A190E0-DAA5-474F-B43D-159E1D0F9A67}" destId="{09601E26-B8B6-4B92-92A3-2B48D1F3966B}" srcOrd="2" destOrd="0" presId="urn:microsoft.com/office/officeart/2005/8/layout/hierarchy1"/>
    <dgm:cxn modelId="{79F23EED-F661-41D6-B25A-F0AB56A47E46}" type="presParOf" srcId="{19A190E0-DAA5-474F-B43D-159E1D0F9A67}" destId="{8A93105B-F477-4BC7-8009-CBFAED2A231D}" srcOrd="3" destOrd="0" presId="urn:microsoft.com/office/officeart/2005/8/layout/hierarchy1"/>
    <dgm:cxn modelId="{4AD6D9EB-F3F5-4319-A288-A0A9E1421404}" type="presParOf" srcId="{8A93105B-F477-4BC7-8009-CBFAED2A231D}" destId="{0FC45C97-323D-4066-BCE2-851D6B437471}" srcOrd="0" destOrd="0" presId="urn:microsoft.com/office/officeart/2005/8/layout/hierarchy1"/>
    <dgm:cxn modelId="{1BBA5E95-7E1A-42C6-BFF2-671844D340E5}" type="presParOf" srcId="{0FC45C97-323D-4066-BCE2-851D6B437471}" destId="{B02C370E-BC38-4855-976F-E8E92A7A2AE2}" srcOrd="0" destOrd="0" presId="urn:microsoft.com/office/officeart/2005/8/layout/hierarchy1"/>
    <dgm:cxn modelId="{55EC55AE-F0A0-4839-9418-BCE73CBF856A}" type="presParOf" srcId="{0FC45C97-323D-4066-BCE2-851D6B437471}" destId="{A0F012BD-98D5-4767-9D30-141329D99018}" srcOrd="1" destOrd="0" presId="urn:microsoft.com/office/officeart/2005/8/layout/hierarchy1"/>
    <dgm:cxn modelId="{2A5E8C85-7EE5-4D65-9943-80A13EA712BC}" type="presParOf" srcId="{8A93105B-F477-4BC7-8009-CBFAED2A231D}" destId="{FB2E706D-9E46-43EB-951F-867113C04DD5}" srcOrd="1" destOrd="0" presId="urn:microsoft.com/office/officeart/2005/8/layout/hierarchy1"/>
    <dgm:cxn modelId="{B1A8F206-BA4B-4DB7-80F6-65DC8A864E84}" type="presParOf" srcId="{FB2E706D-9E46-43EB-951F-867113C04DD5}" destId="{2FD4A4AC-FA2E-47FD-9999-127FB68A6316}" srcOrd="0" destOrd="0" presId="urn:microsoft.com/office/officeart/2005/8/layout/hierarchy1"/>
    <dgm:cxn modelId="{B64A0FAA-7DBC-457D-943F-CB45EF227658}" type="presParOf" srcId="{FB2E706D-9E46-43EB-951F-867113C04DD5}" destId="{D1DAEADB-29BC-4491-95AD-505B01566ED7}" srcOrd="1" destOrd="0" presId="urn:microsoft.com/office/officeart/2005/8/layout/hierarchy1"/>
    <dgm:cxn modelId="{F443D73F-D2EB-485A-8492-6341EAE68FD1}" type="presParOf" srcId="{D1DAEADB-29BC-4491-95AD-505B01566ED7}" destId="{3C4552B9-F587-465C-9BCF-990A88B5249E}" srcOrd="0" destOrd="0" presId="urn:microsoft.com/office/officeart/2005/8/layout/hierarchy1"/>
    <dgm:cxn modelId="{4CD50E47-8413-431A-B99C-4C46E789BE27}" type="presParOf" srcId="{3C4552B9-F587-465C-9BCF-990A88B5249E}" destId="{D4A3E933-3E4A-4C56-98CD-0609E7BE6943}" srcOrd="0" destOrd="0" presId="urn:microsoft.com/office/officeart/2005/8/layout/hierarchy1"/>
    <dgm:cxn modelId="{6A2E0BEC-075F-479B-8486-6B080B9DB343}" type="presParOf" srcId="{3C4552B9-F587-465C-9BCF-990A88B5249E}" destId="{22FA42AD-F60A-4F2F-9A55-025DB0F3C02B}" srcOrd="1" destOrd="0" presId="urn:microsoft.com/office/officeart/2005/8/layout/hierarchy1"/>
    <dgm:cxn modelId="{6349237A-92F2-4F23-B182-7CA4DE28996C}" type="presParOf" srcId="{D1DAEADB-29BC-4491-95AD-505B01566ED7}" destId="{3B3F6F3E-7F17-452C-B6EE-17F9F40E5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4AC-FA2E-47FD-9999-127FB68A6316}">
      <dsp:nvSpPr>
        <dsp:cNvPr id="0" name=""/>
        <dsp:cNvSpPr/>
      </dsp:nvSpPr>
      <dsp:spPr>
        <a:xfrm>
          <a:off x="6550647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1E26-B8B6-4B92-92A3-2B48D1F3966B}">
      <dsp:nvSpPr>
        <dsp:cNvPr id="0" name=""/>
        <dsp:cNvSpPr/>
      </dsp:nvSpPr>
      <dsp:spPr>
        <a:xfrm>
          <a:off x="5071291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09"/>
              </a:lnTo>
              <a:lnTo>
                <a:pt x="1525076" y="494609"/>
              </a:lnTo>
              <a:lnTo>
                <a:pt x="1525076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0A59-E5CC-4F29-BD70-99ACB1E6650B}">
      <dsp:nvSpPr>
        <dsp:cNvPr id="0" name=""/>
        <dsp:cNvSpPr/>
      </dsp:nvSpPr>
      <dsp:spPr>
        <a:xfrm>
          <a:off x="3500495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BB2F-08B1-4259-B8E1-79AB61FA99A5}">
      <dsp:nvSpPr>
        <dsp:cNvPr id="0" name=""/>
        <dsp:cNvSpPr/>
      </dsp:nvSpPr>
      <dsp:spPr>
        <a:xfrm>
          <a:off x="3546215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1525076" y="0"/>
              </a:moveTo>
              <a:lnTo>
                <a:pt x="1525076" y="494609"/>
              </a:lnTo>
              <a:lnTo>
                <a:pt x="0" y="494609"/>
              </a:lnTo>
              <a:lnTo>
                <a:pt x="0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B6E3-A729-4752-A8D5-03EF1ECDA2D2}">
      <dsp:nvSpPr>
        <dsp:cNvPr id="0" name=""/>
        <dsp:cNvSpPr/>
      </dsp:nvSpPr>
      <dsp:spPr>
        <a:xfrm>
          <a:off x="3823501" y="5499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142D-87FC-48FA-B8B1-A1F7A750712B}">
      <dsp:nvSpPr>
        <dsp:cNvPr id="0" name=""/>
        <dsp:cNvSpPr/>
      </dsp:nvSpPr>
      <dsp:spPr>
        <a:xfrm>
          <a:off x="4100788" y="26892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FF5F3F"/>
              </a:solidFill>
            </a:rPr>
            <a:t>Subgerencia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sp:txBody>
      <dsp:txXfrm>
        <a:off x="4147202" y="315336"/>
        <a:ext cx="2402750" cy="1491864"/>
      </dsp:txXfrm>
    </dsp:sp>
    <dsp:sp modelId="{A28AE257-EE06-44CE-9A7C-E43979FAA634}">
      <dsp:nvSpPr>
        <dsp:cNvPr id="0" name=""/>
        <dsp:cNvSpPr/>
      </dsp:nvSpPr>
      <dsp:spPr>
        <a:xfrm>
          <a:off x="2298425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4ABE8-A805-4960-8C85-0F64A2EA8555}">
      <dsp:nvSpPr>
        <dsp:cNvPr id="0" name=""/>
        <dsp:cNvSpPr/>
      </dsp:nvSpPr>
      <dsp:spPr>
        <a:xfrm>
          <a:off x="2575712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Directora de Servicios Foneca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sp:txBody>
      <dsp:txXfrm>
        <a:off x="2622126" y="2625826"/>
        <a:ext cx="2402750" cy="1491864"/>
      </dsp:txXfrm>
    </dsp:sp>
    <dsp:sp modelId="{835EC324-B6ED-42CB-B8DE-A8E1B9A9EE85}">
      <dsp:nvSpPr>
        <dsp:cNvPr id="0" name=""/>
        <dsp:cNvSpPr/>
      </dsp:nvSpPr>
      <dsp:spPr>
        <a:xfrm>
          <a:off x="2298425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3AE-3DC6-4D64-A352-DECA9D96FBC8}">
      <dsp:nvSpPr>
        <dsp:cNvPr id="0" name=""/>
        <dsp:cNvSpPr/>
      </dsp:nvSpPr>
      <dsp:spPr>
        <a:xfrm>
          <a:off x="2575712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Anfitrión de Servicios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Liz Ocampo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Inés Pineda</a:t>
          </a:r>
          <a:endParaRPr lang="es-CO" sz="2000" b="1" kern="1200" dirty="0">
            <a:solidFill>
              <a:srgbClr val="FF0000"/>
            </a:solidFill>
          </a:endParaRPr>
        </a:p>
      </dsp:txBody>
      <dsp:txXfrm>
        <a:off x="2622126" y="4936316"/>
        <a:ext cx="2402750" cy="1491864"/>
      </dsp:txXfrm>
    </dsp:sp>
    <dsp:sp modelId="{B02C370E-BC38-4855-976F-E8E92A7A2AE2}">
      <dsp:nvSpPr>
        <dsp:cNvPr id="0" name=""/>
        <dsp:cNvSpPr/>
      </dsp:nvSpPr>
      <dsp:spPr>
        <a:xfrm>
          <a:off x="5348577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12BD-98D5-4767-9D30-141329D99018}">
      <dsp:nvSpPr>
        <dsp:cNvPr id="0" name=""/>
        <dsp:cNvSpPr/>
      </dsp:nvSpPr>
      <dsp:spPr>
        <a:xfrm>
          <a:off x="5625864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 de Servicios Médicos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Rubén Calderón</a:t>
          </a:r>
        </a:p>
      </dsp:txBody>
      <dsp:txXfrm>
        <a:off x="5672278" y="2625826"/>
        <a:ext cx="2402750" cy="1491864"/>
      </dsp:txXfrm>
    </dsp:sp>
    <dsp:sp modelId="{D4A3E933-3E4A-4C56-98CD-0609E7BE6943}">
      <dsp:nvSpPr>
        <dsp:cNvPr id="0" name=""/>
        <dsp:cNvSpPr/>
      </dsp:nvSpPr>
      <dsp:spPr>
        <a:xfrm>
          <a:off x="5348577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42AD-F60A-4F2F-9A55-025DB0F3C02B}">
      <dsp:nvSpPr>
        <dsp:cNvPr id="0" name=""/>
        <dsp:cNvSpPr/>
      </dsp:nvSpPr>
      <dsp:spPr>
        <a:xfrm>
          <a:off x="5625864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Personal Asistencial de Sedes</a:t>
          </a:r>
        </a:p>
      </dsp:txBody>
      <dsp:txXfrm>
        <a:off x="5672278" y="4936316"/>
        <a:ext cx="2402750" cy="14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92E-E261-4F1E-B06F-8A9464DA2D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7E62-A95C-4B6D-9D49-A3B01417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1pPr>
    <a:lvl2pPr marL="6574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2pPr>
    <a:lvl3pPr marL="13149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3pPr>
    <a:lvl4pPr marL="1972498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4pPr>
    <a:lvl5pPr marL="26299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5pPr>
    <a:lvl6pPr marL="32874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6pPr>
    <a:lvl7pPr marL="3944996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7pPr>
    <a:lvl8pPr marL="46024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8pPr>
    <a:lvl9pPr marL="52599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7E62-A95C-4B6D-9D49-A3B01417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3A6DD-75D5-AB7C-1816-66179EE81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57556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9F4966-B59A-90EB-9631-8AF495622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9" y="3457775"/>
            <a:ext cx="11844635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664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892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415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765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594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461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958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399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491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922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52907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AC0EA8-EC61-DEDF-E2E4-E2E7586794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8" y="3863807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14FEFD19-81D7-7949-3F48-913792CA1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45" y="550683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1BE730-AF34-B3D3-56F4-3FDFECFDA4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955" y="3840853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1" name="Text Placeholder 59">
            <a:extLst>
              <a:ext uri="{FF2B5EF4-FFF2-40B4-BE49-F238E27FC236}">
                <a16:creationId xmlns:a16="http://schemas.microsoft.com/office/drawing/2014/main" id="{47D8DF34-EACB-521B-2670-3509A9FAA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382" y="548387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382A8E-97AA-521A-F85B-A57F92E45B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92030" y="3861662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2F9B9FEA-5DB7-8AFE-9602-6441477DD6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460" y="5504684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3D61E2-D3AB-6CDB-F8EB-FABDC8B2CB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52250" y="3857901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4327601-EC0F-7BE1-04C5-EE6C049DE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950677" y="5500923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04726-DC9F-B590-1FB8-1C6762ED53DD}"/>
              </a:ext>
            </a:extLst>
          </p:cNvPr>
          <p:cNvCxnSpPr/>
          <p:nvPr userDrawn="1"/>
        </p:nvCxnSpPr>
        <p:spPr>
          <a:xfrm flipV="1">
            <a:off x="5606777" y="2245600"/>
            <a:ext cx="1137242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A4D121-0C83-FB2D-227C-6041ED1922B8}"/>
              </a:ext>
            </a:extLst>
          </p:cNvPr>
          <p:cNvSpPr txBox="1"/>
          <p:nvPr userDrawn="1"/>
        </p:nvSpPr>
        <p:spPr>
          <a:xfrm>
            <a:off x="979556" y="1007365"/>
            <a:ext cx="4556775" cy="1593296"/>
          </a:xfrm>
          <a:prstGeom prst="rect">
            <a:avLst/>
          </a:prstGeom>
          <a:noFill/>
        </p:spPr>
        <p:txBody>
          <a:bodyPr wrap="none" lIns="131484" tIns="65742" rIns="131484" bIns="65742" rtlCol="0">
            <a:spAutoFit/>
          </a:bodyPr>
          <a:lstStyle/>
          <a:p>
            <a:r>
              <a:rPr lang="pt-BR" sz="9491" dirty="0">
                <a:solidFill>
                  <a:schemeClr val="tx2"/>
                </a:solidFill>
                <a:latin typeface="DM Sans" pitchFamily="2" charset="0"/>
              </a:rPr>
              <a:t>Agenda</a:t>
            </a:r>
            <a:endParaRPr lang="en-US" sz="9491" dirty="0">
              <a:solidFill>
                <a:schemeClr val="tx2"/>
              </a:solidFill>
              <a:latin typeface="DM Sans" pitchFamily="2" charset="0"/>
            </a:endParaRPr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6919837-450A-00C7-A47D-9A39FD44ABD0}"/>
              </a:ext>
            </a:extLst>
          </p:cNvPr>
          <p:cNvCxnSpPr/>
          <p:nvPr userDrawn="1"/>
        </p:nvCxnSpPr>
        <p:spPr>
          <a:xfrm>
            <a:off x="1314931" y="12834754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A662A7E3-097F-C826-86EB-08AC47132D2F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570105-FB3E-0016-9B6E-786C8357E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322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100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400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9963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8459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66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0598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0945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6119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04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390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342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910D718-0075-ACBE-2861-0985E1477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4508" y="3077689"/>
            <a:ext cx="8381447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321694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10"/>
            <a:ext cx="15121652" cy="902828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3B40-971E-2009-F0CC-2BEAA6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50" y="2626027"/>
            <a:ext cx="15121652" cy="6259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C675DBA4-5533-3C78-B9A6-6C7E42D2B9DA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346F9F3-DBA2-84E8-9FC6-2083326B4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5A8BE88-9348-E9A9-565F-C1B9C781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60066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5B43310-88E7-F65C-442E-2386FB30E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EED22B-E715-8F56-5049-41B4318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FF8354DE-14EA-CD0D-1160-B58703E7A9B1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49A0BD-B86F-E99A-385C-5A9416E72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80060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>
            <a:extLst>
              <a:ext uri="{FF2B5EF4-FFF2-40B4-BE49-F238E27FC236}">
                <a16:creationId xmlns:a16="http://schemas.microsoft.com/office/drawing/2014/main" id="{9072D5D8-9AFD-3102-BADF-14BAE684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73" t="21888" r="21273" b="21664"/>
          <a:stretch/>
        </p:blipFill>
        <p:spPr>
          <a:xfrm>
            <a:off x="-1" y="0"/>
            <a:ext cx="17532351" cy="98647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EE2381-7AA8-93FF-0CE8-F892DD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AF49-1C09-84C6-03AA-91D4DA5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7" y="564473"/>
            <a:ext cx="9589406" cy="111192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C33B0-7533-DE54-DE8D-C9D6DE20A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24497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>
            <a:extLst>
              <a:ext uri="{FF2B5EF4-FFF2-40B4-BE49-F238E27FC236}">
                <a16:creationId xmlns:a16="http://schemas.microsoft.com/office/drawing/2014/main" id="{C68913BB-90DE-9372-5B77-ED0F7DCF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776" r="69864" b="21776"/>
          <a:stretch/>
        </p:blipFill>
        <p:spPr>
          <a:xfrm>
            <a:off x="8334441" y="0"/>
            <a:ext cx="9197909" cy="9864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860EEC-9D7A-3F47-AA1F-46C1D09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2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ADC096-D227-2F99-63B6-EF8C0BD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173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C905770B-F100-8706-1376-988FD8BE6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60D432-F57B-C6B1-8EFD-3489A1574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2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5427C-C502-CEA4-DFC3-19DBE8A3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525463"/>
            <a:ext cx="15122525" cy="19065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Zentria 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1FF1-B668-E25B-24F3-867AB243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4A1CAA-0D21-456F-697D-BBEF1872D3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" y="2777455"/>
            <a:ext cx="4315201" cy="2154907"/>
          </a:xfrm>
          <a:prstGeom prst="rect">
            <a:avLst/>
          </a:prstGeom>
        </p:spPr>
      </p:pic>
      <p:pic>
        <p:nvPicPr>
          <p:cNvPr id="9" name="Picture 8" descr="A picture containing laser, way&#10;&#10;Description automatically generated">
            <a:extLst>
              <a:ext uri="{FF2B5EF4-FFF2-40B4-BE49-F238E27FC236}">
                <a16:creationId xmlns:a16="http://schemas.microsoft.com/office/drawing/2014/main" id="{98730E00-EE2B-A2CF-58BD-46F6EAC296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5" y="2774760"/>
            <a:ext cx="4315201" cy="2160294"/>
          </a:xfrm>
          <a:prstGeom prst="rect">
            <a:avLst/>
          </a:prstGeom>
        </p:spPr>
      </p:pic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CF04179F-9D3C-37BD-410F-7BEDE8BD5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8" y="2064180"/>
            <a:ext cx="5736361" cy="28681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C2EF6DC-84A8-FC16-B86E-DD0E16478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9" y="3693629"/>
            <a:ext cx="6309997" cy="316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6A0AA-D4D0-EB37-F0B9-4B5ECFAC8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3" y="4063986"/>
            <a:ext cx="6317885" cy="3155000"/>
          </a:xfrm>
          <a:prstGeom prst="rect">
            <a:avLst/>
          </a:prstGeom>
        </p:spPr>
      </p:pic>
      <p:pic>
        <p:nvPicPr>
          <p:cNvPr id="17" name="Picture 16" descr="A picture containing indoor, laser, domestic cat&#10;&#10;Description automatically generated">
            <a:extLst>
              <a:ext uri="{FF2B5EF4-FFF2-40B4-BE49-F238E27FC236}">
                <a16:creationId xmlns:a16="http://schemas.microsoft.com/office/drawing/2014/main" id="{AE522012-22F5-0D3F-18B7-36CDEA24BB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5977561"/>
            <a:ext cx="6317885" cy="316288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A14AEF-961F-CD01-15B2-ACD63346B2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23" y="4718674"/>
            <a:ext cx="6317885" cy="3155000"/>
          </a:xfrm>
          <a:prstGeom prst="rect">
            <a:avLst/>
          </a:prstGeom>
        </p:spPr>
      </p:pic>
      <p:pic>
        <p:nvPicPr>
          <p:cNvPr id="21" name="Picture 20" descr="A picture containing laser, night sky&#10;&#10;Description automatically generated">
            <a:extLst>
              <a:ext uri="{FF2B5EF4-FFF2-40B4-BE49-F238E27FC236}">
                <a16:creationId xmlns:a16="http://schemas.microsoft.com/office/drawing/2014/main" id="{306D1A31-6192-4B53-E920-EFB8610544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73" y="5926566"/>
            <a:ext cx="6949674" cy="3479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C3A544-6363-90C8-30E6-F088B2B25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281" t="16881" r="60208" b="17242"/>
          <a:stretch/>
        </p:blipFill>
        <p:spPr>
          <a:xfrm>
            <a:off x="14763763" y="6998676"/>
            <a:ext cx="1651380" cy="1436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2998-185A-2EE3-810A-E4AE7FC0F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044" t="28434" r="38523" b="11508"/>
          <a:stretch/>
        </p:blipFill>
        <p:spPr>
          <a:xfrm>
            <a:off x="15219825" y="3719111"/>
            <a:ext cx="1160060" cy="131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03A21-9375-4AF5-58B4-4A28958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1986" t="27711" r="28684" b="17243"/>
          <a:stretch/>
        </p:blipFill>
        <p:spPr>
          <a:xfrm>
            <a:off x="15219825" y="5428204"/>
            <a:ext cx="504967" cy="1200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97354-6329-AF62-7ED8-0767864F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1857" t="20559" r="12509" b="20003"/>
          <a:stretch/>
        </p:blipFill>
        <p:spPr>
          <a:xfrm>
            <a:off x="15808129" y="5278297"/>
            <a:ext cx="846161" cy="1296537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id="{B6EE72E2-4DB1-E3AD-AC3F-24D2554EC7DC}"/>
              </a:ext>
            </a:extLst>
          </p:cNvPr>
          <p:cNvSpPr/>
          <p:nvPr userDrawn="1"/>
        </p:nvSpPr>
        <p:spPr>
          <a:xfrm>
            <a:off x="7406585" y="6608362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F4EFFE0-7897-DBFD-CE89-6975F79C255D}"/>
              </a:ext>
            </a:extLst>
          </p:cNvPr>
          <p:cNvSpPr/>
          <p:nvPr userDrawn="1"/>
        </p:nvSpPr>
        <p:spPr>
          <a:xfrm>
            <a:off x="7128097" y="4147443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F67970-BEFA-5A10-A5F9-72D9191C87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851319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ACEA0-4818-4BCB-B75C-EB229EED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5D655657-F95F-B53C-413F-69DE6A8EC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27002" y="9349876"/>
            <a:ext cx="431459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0" marR="0" lvl="0" indent="0" algn="r" defTabSz="13738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6822A-07B1-4F91-A295-811CDA9E83C4}" type="slidenum">
              <a:rPr kumimoji="0" lang="en-US" sz="1726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137389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726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Retângulo 18">
            <a:extLst>
              <a:ext uri="{FF2B5EF4-FFF2-40B4-BE49-F238E27FC236}">
                <a16:creationId xmlns:a16="http://schemas.microsoft.com/office/drawing/2014/main" id="{28DA736E-7D84-589A-08F3-F2D07B8C0553}"/>
              </a:ext>
            </a:extLst>
          </p:cNvPr>
          <p:cNvSpPr/>
          <p:nvPr userDrawn="1"/>
        </p:nvSpPr>
        <p:spPr>
          <a:xfrm>
            <a:off x="12604805" y="54453"/>
            <a:ext cx="4343368" cy="3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54" tIns="51754" rIns="51754" bIns="51754">
            <a:spAutoFit/>
          </a:bodyPr>
          <a:lstStyle/>
          <a:p>
            <a:pPr marL="0" marR="0" lvl="0" indent="0" algn="r" defTabSz="1314555" rtl="0" eaLnBrk="1" fontAlgn="base" latinLnBrk="0" hangingPunct="1">
              <a:lnSpc>
                <a:spcPct val="110000"/>
              </a:lnSpc>
              <a:spcBef>
                <a:spcPts val="431"/>
              </a:spcBef>
              <a:spcAft>
                <a:spcPct val="0"/>
              </a:spcAft>
              <a:buClr>
                <a:srgbClr val="00446B"/>
              </a:buClr>
              <a:buSzTx/>
              <a:buFontTx/>
              <a:buNone/>
              <a:tabLst/>
              <a:defRPr/>
            </a:pPr>
            <a:r>
              <a:rPr kumimoji="0" lang="es-CO" sz="1726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Confidencial</a:t>
            </a:r>
            <a:endParaRPr kumimoji="0" lang="pt-BR" sz="1726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25" r:id="rId3"/>
    <p:sldLayoutId id="2147483728" r:id="rId4"/>
    <p:sldLayoutId id="2147483651" r:id="rId5"/>
    <p:sldLayoutId id="2147483709" r:id="rId6"/>
    <p:sldLayoutId id="2147483652" r:id="rId7"/>
    <p:sldLayoutId id="2147483711" r:id="rId8"/>
    <p:sldLayoutId id="2147483727" r:id="rId9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2D6548-3415-4744-B15C-49F42E56C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4" y="7827"/>
            <a:ext cx="17499675" cy="98490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5349" y="525206"/>
            <a:ext cx="15121652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397556-D9EA-4FFE-AE48-9A5C6D5FA0A0}"/>
              </a:ext>
            </a:extLst>
          </p:cNvPr>
          <p:cNvCxnSpPr/>
          <p:nvPr userDrawn="1"/>
        </p:nvCxnSpPr>
        <p:spPr>
          <a:xfrm>
            <a:off x="9824377" y="7534771"/>
            <a:ext cx="7150694" cy="0"/>
          </a:xfrm>
          <a:prstGeom prst="line">
            <a:avLst/>
          </a:prstGeom>
          <a:ln>
            <a:solidFill>
              <a:srgbClr val="76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4855" cy="995329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98373" y="3248677"/>
            <a:ext cx="8888099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16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1314907" rtl="0" eaLnBrk="1" latinLnBrk="0" hangingPunct="1">
        <a:lnSpc>
          <a:spcPct val="90000"/>
        </a:lnSpc>
        <a:spcBef>
          <a:spcPct val="0"/>
        </a:spcBef>
        <a:buNone/>
        <a:defRPr sz="5033" b="0" i="0" kern="1200">
          <a:solidFill>
            <a:srgbClr val="762344"/>
          </a:solidFill>
          <a:latin typeface="+mn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usuarios.foneca@zentria.com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4"/>
          <p:cNvSpPr>
            <a:spLocks noGrp="1"/>
          </p:cNvSpPr>
          <p:nvPr>
            <p:ph type="title" idx="4294967295"/>
          </p:nvPr>
        </p:nvSpPr>
        <p:spPr>
          <a:xfrm>
            <a:off x="2760514" y="4298869"/>
            <a:ext cx="12973482" cy="1266987"/>
          </a:xfrm>
        </p:spPr>
        <p:txBody>
          <a:bodyPr>
            <a:normAutofit fontScale="90000"/>
          </a:bodyPr>
          <a:lstStyle/>
          <a:p>
            <a:r>
              <a:rPr lang="es-CO" altLang="es-CO" sz="6889" b="1" i="1" dirty="0">
                <a:solidFill>
                  <a:srgbClr val="660033"/>
                </a:solidFill>
              </a:rPr>
              <a:t>Patrimonio Autónomo Foneca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Red de Prestadores de Salud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Cesar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Enero 2024</a:t>
            </a:r>
            <a:endParaRPr lang="es-CO" altLang="es-CO" sz="4019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3211033" y="453481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</a:rPr>
              <a:t>Promesa</a:t>
            </a:r>
            <a:r>
              <a:rPr lang="es-CO" sz="4000" b="1" dirty="0">
                <a:solidFill>
                  <a:srgbClr val="FF5F3F"/>
                </a:solidFill>
              </a:rPr>
              <a:t> de 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Servicio</a:t>
            </a:r>
            <a:endParaRPr lang="es-CO" sz="4000" b="1" dirty="0">
              <a:solidFill>
                <a:srgbClr val="FF5F3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8777104-0E1F-3CCB-DF76-98549153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25796" y="4167759"/>
            <a:ext cx="2293161" cy="2293161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BD6E99E7-6258-EF31-E60B-C7209E4D8778}"/>
              </a:ext>
            </a:extLst>
          </p:cNvPr>
          <p:cNvSpPr txBox="1"/>
          <p:nvPr/>
        </p:nvSpPr>
        <p:spPr>
          <a:xfrm>
            <a:off x="981327" y="1634595"/>
            <a:ext cx="10310600" cy="523221"/>
          </a:xfrm>
          <a:prstGeom prst="rect">
            <a:avLst/>
          </a:prstGeom>
        </p:spPr>
        <p:txBody>
          <a:bodyPr vert="horz"/>
          <a:lstStyle>
            <a:lvl1pPr algn="ctr" defTabSz="1314907">
              <a:lnSpc>
                <a:spcPct val="90000"/>
              </a:lnSpc>
              <a:spcBef>
                <a:spcPct val="0"/>
              </a:spcBef>
              <a:buNone/>
              <a:defRPr sz="2000">
                <a:latin typeface="DM Sans" pitchFamily="2" charset="0"/>
                <a:ea typeface="+mj-ea"/>
                <a:cs typeface="+mj-cs"/>
              </a:defRPr>
            </a:lvl1pPr>
          </a:lstStyle>
          <a:p>
            <a:pPr algn="just"/>
            <a:endParaRPr lang="es-CO" sz="3200" b="1" dirty="0">
              <a:solidFill>
                <a:srgbClr val="FF5F3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C30BBE-B1C7-3367-E832-498179B6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37108"/>
              </p:ext>
            </p:extLst>
          </p:nvPr>
        </p:nvGraphicFramePr>
        <p:xfrm>
          <a:off x="981327" y="1634595"/>
          <a:ext cx="12011659" cy="7270638"/>
        </p:xfrm>
        <a:graphic>
          <a:graphicData uri="http://schemas.openxmlformats.org/drawingml/2006/table">
            <a:tbl>
              <a:tblPr firstRow="1" bandRow="1" bandCol="1"/>
              <a:tblGrid>
                <a:gridCol w="932533">
                  <a:extLst>
                    <a:ext uri="{9D8B030D-6E8A-4147-A177-3AD203B41FA5}">
                      <a16:colId xmlns:a16="http://schemas.microsoft.com/office/drawing/2014/main" val="2543222093"/>
                    </a:ext>
                  </a:extLst>
                </a:gridCol>
                <a:gridCol w="6230680">
                  <a:extLst>
                    <a:ext uri="{9D8B030D-6E8A-4147-A177-3AD203B41FA5}">
                      <a16:colId xmlns:a16="http://schemas.microsoft.com/office/drawing/2014/main" val="1225794107"/>
                    </a:ext>
                  </a:extLst>
                </a:gridCol>
                <a:gridCol w="4848446">
                  <a:extLst>
                    <a:ext uri="{9D8B030D-6E8A-4147-A177-3AD203B41FA5}">
                      <a16:colId xmlns:a16="http://schemas.microsoft.com/office/drawing/2014/main" val="85074192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ESPECIALIDAD Atención Ambulatoria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OPORTUNIDAD en 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97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069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Obstetricia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3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Odontología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2723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Pediatria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25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Ginecología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6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Interna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377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Nutrición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0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7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Cirugia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30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Dermatología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83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Neurocirugia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20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13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Ortopedia y Traumatología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94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Otorrinolaringologia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 (</a:t>
                      </a:r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ORL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25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Otras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707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Psiquiatría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4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3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Subespecialidades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65334"/>
                  </a:ext>
                </a:extLst>
              </a:tr>
              <a:tr h="442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Programas especiales (HTA, DM, ERC, entre otras)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la clasificación del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778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Controles con terapias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el criterio del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4709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endParaRPr lang="es-419" sz="20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Tratamiento de odontología Especializada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Según lo ordenado por el Odontólogo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8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7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CESAR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1731125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BOSCONIA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6E70390-76A5-5E67-D7BF-7930B5DA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71119"/>
              </p:ext>
            </p:extLst>
          </p:nvPr>
        </p:nvGraphicFramePr>
        <p:xfrm>
          <a:off x="963295" y="2577314"/>
          <a:ext cx="15605760" cy="2162175"/>
        </p:xfrm>
        <a:graphic>
          <a:graphicData uri="http://schemas.openxmlformats.org/drawingml/2006/table">
            <a:tbl>
              <a:tblPr/>
              <a:tblGrid>
                <a:gridCol w="2838684">
                  <a:extLst>
                    <a:ext uri="{9D8B030D-6E8A-4147-A177-3AD203B41FA5}">
                      <a16:colId xmlns:a16="http://schemas.microsoft.com/office/drawing/2014/main" val="757293042"/>
                    </a:ext>
                  </a:extLst>
                </a:gridCol>
                <a:gridCol w="3056021">
                  <a:extLst>
                    <a:ext uri="{9D8B030D-6E8A-4147-A177-3AD203B41FA5}">
                      <a16:colId xmlns:a16="http://schemas.microsoft.com/office/drawing/2014/main" val="1257349426"/>
                    </a:ext>
                  </a:extLst>
                </a:gridCol>
                <a:gridCol w="2791326">
                  <a:extLst>
                    <a:ext uri="{9D8B030D-6E8A-4147-A177-3AD203B41FA5}">
                      <a16:colId xmlns:a16="http://schemas.microsoft.com/office/drawing/2014/main" val="3762580193"/>
                    </a:ext>
                  </a:extLst>
                </a:gridCol>
                <a:gridCol w="6919729">
                  <a:extLst>
                    <a:ext uri="{9D8B030D-6E8A-4147-A177-3AD203B41FA5}">
                      <a16:colId xmlns:a16="http://schemas.microsoft.com/office/drawing/2014/main" val="3557679471"/>
                    </a:ext>
                  </a:extLst>
                </a:gridCol>
              </a:tblGrid>
              <a:tr h="19326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74281"/>
                  </a:ext>
                </a:extLst>
              </a:tr>
              <a:tr h="55901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13 No.3-101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7:30 AM-6:00 PM - Sabados 8:00 AM - 3:00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93884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MEDICA SU SALUD E.U.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21 # 12 - 38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12m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63391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A00FBA3-F7D7-38CA-20D5-580786E4B355}"/>
              </a:ext>
            </a:extLst>
          </p:cNvPr>
          <p:cNvSpPr txBox="1"/>
          <p:nvPr/>
        </p:nvSpPr>
        <p:spPr>
          <a:xfrm>
            <a:off x="1006301" y="51077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CODAZZI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70AE688-960B-EFBA-1C67-9087D38CF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24729"/>
              </p:ext>
            </p:extLst>
          </p:nvPr>
        </p:nvGraphicFramePr>
        <p:xfrm>
          <a:off x="963295" y="5938769"/>
          <a:ext cx="15605759" cy="3025140"/>
        </p:xfrm>
        <a:graphic>
          <a:graphicData uri="http://schemas.openxmlformats.org/drawingml/2006/table">
            <a:tbl>
              <a:tblPr/>
              <a:tblGrid>
                <a:gridCol w="2959001">
                  <a:extLst>
                    <a:ext uri="{9D8B030D-6E8A-4147-A177-3AD203B41FA5}">
                      <a16:colId xmlns:a16="http://schemas.microsoft.com/office/drawing/2014/main" val="2512857340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27621490"/>
                    </a:ext>
                  </a:extLst>
                </a:gridCol>
                <a:gridCol w="4403558">
                  <a:extLst>
                    <a:ext uri="{9D8B030D-6E8A-4147-A177-3AD203B41FA5}">
                      <a16:colId xmlns:a16="http://schemas.microsoft.com/office/drawing/2014/main" val="413835083"/>
                    </a:ext>
                  </a:extLst>
                </a:gridCol>
                <a:gridCol w="4754042">
                  <a:extLst>
                    <a:ext uri="{9D8B030D-6E8A-4147-A177-3AD203B41FA5}">
                      <a16:colId xmlns:a16="http://schemas.microsoft.com/office/drawing/2014/main" val="3721556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13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MULTIACTIVA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9A # 17 - 53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95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 16 # 14-01 ESQUINA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 7AM-9PM - Sabados  7AM-9PM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953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terapéutico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DUSAKAWI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588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Cl. 13 # 12-1</a:t>
                      </a:r>
                      <a:endParaRPr lang="es-419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5 Pm - Sábados 7 am a 12 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8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CESAR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2068007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CURUMANÍ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00FBA3-F7D7-38CA-20D5-580786E4B355}"/>
              </a:ext>
            </a:extLst>
          </p:cNvPr>
          <p:cNvSpPr txBox="1"/>
          <p:nvPr/>
        </p:nvSpPr>
        <p:spPr>
          <a:xfrm>
            <a:off x="1006301" y="62146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LA JAGUA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518FB87-4603-9D52-E64C-E1573136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79155"/>
              </p:ext>
            </p:extLst>
          </p:nvPr>
        </p:nvGraphicFramePr>
        <p:xfrm>
          <a:off x="941792" y="2899004"/>
          <a:ext cx="15648766" cy="2162175"/>
        </p:xfrm>
        <a:graphic>
          <a:graphicData uri="http://schemas.openxmlformats.org/drawingml/2006/table">
            <a:tbl>
              <a:tblPr/>
              <a:tblGrid>
                <a:gridCol w="2980503">
                  <a:extLst>
                    <a:ext uri="{9D8B030D-6E8A-4147-A177-3AD203B41FA5}">
                      <a16:colId xmlns:a16="http://schemas.microsoft.com/office/drawing/2014/main" val="23473129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37770899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72659800"/>
                    </a:ext>
                  </a:extLst>
                </a:gridCol>
                <a:gridCol w="7085611">
                  <a:extLst>
                    <a:ext uri="{9D8B030D-6E8A-4147-A177-3AD203B41FA5}">
                      <a16:colId xmlns:a16="http://schemas.microsoft.com/office/drawing/2014/main" val="15416363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4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S.A.S. CURUMANÍ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7 # 17 - 03 ESQ.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5 Pm - Sábados 7 am a 12m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597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8 CARRERA 17 LOCAL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7:30 AM-6:00 PM - Sábados 7:30 AM-3:00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385080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9917EFC-3920-9EBD-1DFE-765E9774B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72825"/>
              </p:ext>
            </p:extLst>
          </p:nvPr>
        </p:nvGraphicFramePr>
        <p:xfrm>
          <a:off x="963294" y="7140388"/>
          <a:ext cx="15605759" cy="1299210"/>
        </p:xfrm>
        <a:graphic>
          <a:graphicData uri="http://schemas.openxmlformats.org/drawingml/2006/table">
            <a:tbl>
              <a:tblPr/>
              <a:tblGrid>
                <a:gridCol w="2910874">
                  <a:extLst>
                    <a:ext uri="{9D8B030D-6E8A-4147-A177-3AD203B41FA5}">
                      <a16:colId xmlns:a16="http://schemas.microsoft.com/office/drawing/2014/main" val="1435671212"/>
                    </a:ext>
                  </a:extLst>
                </a:gridCol>
                <a:gridCol w="2237874">
                  <a:extLst>
                    <a:ext uri="{9D8B030D-6E8A-4147-A177-3AD203B41FA5}">
                      <a16:colId xmlns:a16="http://schemas.microsoft.com/office/drawing/2014/main" val="3744397840"/>
                    </a:ext>
                  </a:extLst>
                </a:gridCol>
                <a:gridCol w="2911642">
                  <a:extLst>
                    <a:ext uri="{9D8B030D-6E8A-4147-A177-3AD203B41FA5}">
                      <a16:colId xmlns:a16="http://schemas.microsoft.com/office/drawing/2014/main" val="1390553587"/>
                    </a:ext>
                  </a:extLst>
                </a:gridCol>
                <a:gridCol w="7545369">
                  <a:extLst>
                    <a:ext uri="{9D8B030D-6E8A-4147-A177-3AD203B41FA5}">
                      <a16:colId xmlns:a16="http://schemas.microsoft.com/office/drawing/2014/main" val="3434644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65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Diagonal 1 # 1 - 198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8:00 am a 12:00 m   y 2:00 pm a 6:00 pm - Sábados 8:00 AM - 3:00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42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CESAR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2001215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VALLEDUPAR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211ED0-DA72-4028-F80D-A6D6E870B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4156"/>
              </p:ext>
            </p:extLst>
          </p:nvPr>
        </p:nvGraphicFramePr>
        <p:xfrm>
          <a:off x="963295" y="3024717"/>
          <a:ext cx="15605760" cy="5177790"/>
        </p:xfrm>
        <a:graphic>
          <a:graphicData uri="http://schemas.openxmlformats.org/drawingml/2006/table">
            <a:tbl>
              <a:tblPr/>
              <a:tblGrid>
                <a:gridCol w="2959000">
                  <a:extLst>
                    <a:ext uri="{9D8B030D-6E8A-4147-A177-3AD203B41FA5}">
                      <a16:colId xmlns:a16="http://schemas.microsoft.com/office/drawing/2014/main" val="1357007637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224549842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526450012"/>
                    </a:ext>
                  </a:extLst>
                </a:gridCol>
                <a:gridCol w="6775350">
                  <a:extLst>
                    <a:ext uri="{9D8B030D-6E8A-4147-A177-3AD203B41FA5}">
                      <a16:colId xmlns:a16="http://schemas.microsoft.com/office/drawing/2014/main" val="4201073507"/>
                    </a:ext>
                  </a:extLst>
                </a:gridCol>
              </a:tblGrid>
              <a:tr h="19146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88412"/>
                  </a:ext>
                </a:extLst>
              </a:tr>
              <a:tr h="553794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 9  16a-10 centro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7:30 am-7:00 pm - Sabados 7:30 am-6:00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5142"/>
                  </a:ext>
                </a:extLst>
              </a:tr>
              <a:tr h="73496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16 NO 17A-02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8:00am a 12:00 m   y 2:00pm a 6:00 pm - Sabados 8:00 am a 4:00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8316"/>
                  </a:ext>
                </a:extLst>
              </a:tr>
              <a:tr h="553794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 19 No 16A-04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8:00 am a 8:00 pm - Sabados 8:00 am a 6:00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50252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16 No 12-05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7am-7pm - Sabados 7am-6pm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277182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S.A.S. VALLEDUPAR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 18 # 20-46 local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66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7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CESAR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881814" y="2332568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VALLEDUPAR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211ED0-DA72-4028-F80D-A6D6E870B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53681"/>
              </p:ext>
            </p:extLst>
          </p:nvPr>
        </p:nvGraphicFramePr>
        <p:xfrm>
          <a:off x="963295" y="3433793"/>
          <a:ext cx="15605760" cy="4314825"/>
        </p:xfrm>
        <a:graphic>
          <a:graphicData uri="http://schemas.openxmlformats.org/drawingml/2006/table">
            <a:tbl>
              <a:tblPr/>
              <a:tblGrid>
                <a:gridCol w="2959000">
                  <a:extLst>
                    <a:ext uri="{9D8B030D-6E8A-4147-A177-3AD203B41FA5}">
                      <a16:colId xmlns:a16="http://schemas.microsoft.com/office/drawing/2014/main" val="1357007637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224549842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526450012"/>
                    </a:ext>
                  </a:extLst>
                </a:gridCol>
                <a:gridCol w="6775350">
                  <a:extLst>
                    <a:ext uri="{9D8B030D-6E8A-4147-A177-3AD203B41FA5}">
                      <a16:colId xmlns:a16="http://schemas.microsoft.com/office/drawing/2014/main" val="4201073507"/>
                    </a:ext>
                  </a:extLst>
                </a:gridCol>
              </a:tblGrid>
              <a:tr h="19146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88412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CARDIOVASCULAR DEL CESAR S.A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16 # 16A-42 BARRIO SANTANA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287629"/>
                  </a:ext>
                </a:extLst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MEDICOS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16B #11-33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429958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S.A.S. VALLEDUPAR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 18 # 20-46 local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46046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IPS S.A.S. VALLEDUPAR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 18 # 20-46 local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3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7703099"/>
            <a:ext cx="7507602" cy="14407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Vicepresidencia de Negocios Fiduciarios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 de Negocios 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Diciembre 20 de 2023</a:t>
            </a:r>
            <a:endParaRPr kumimoji="0" lang="es-CO" sz="287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6814546"/>
            <a:ext cx="7507602" cy="62371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Rosibel Mendoza Camarillo </a:t>
            </a:r>
            <a:endParaRPr kumimoji="0" lang="es-CO" sz="287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56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1A9D5E-2FCB-7687-DAB8-F3E4076B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52693"/>
              </p:ext>
            </p:extLst>
          </p:nvPr>
        </p:nvGraphicFramePr>
        <p:xfrm>
          <a:off x="6376377" y="2104268"/>
          <a:ext cx="10419869" cy="64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19FE1816-2B88-A2D0-BA94-CB4270258CCA}"/>
              </a:ext>
            </a:extLst>
          </p:cNvPr>
          <p:cNvGrpSpPr/>
          <p:nvPr/>
        </p:nvGrpSpPr>
        <p:grpSpPr>
          <a:xfrm>
            <a:off x="1205350" y="2469000"/>
            <a:ext cx="6013597" cy="6115363"/>
            <a:chOff x="1011677" y="1769491"/>
            <a:chExt cx="4926723" cy="4926723"/>
          </a:xfrm>
        </p:grpSpPr>
        <p:pic>
          <p:nvPicPr>
            <p:cNvPr id="20" name="Imagen 1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EADC605-63D6-1429-F322-D2FCCA75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77" y="1769491"/>
              <a:ext cx="4926723" cy="4926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CC71B2D-145A-E567-BC10-A23EDDE91E14}"/>
                </a:ext>
              </a:extLst>
            </p:cNvPr>
            <p:cNvSpPr txBox="1"/>
            <p:nvPr/>
          </p:nvSpPr>
          <p:spPr>
            <a:xfrm>
              <a:off x="3202103" y="5671544"/>
              <a:ext cx="2607128" cy="89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600" b="1" dirty="0" err="1">
                  <a:solidFill>
                    <a:srgbClr val="D7D7D7"/>
                  </a:solidFill>
                </a:rPr>
                <a:t>Foneca</a:t>
              </a:r>
              <a:endParaRPr lang="es-CO" sz="6600" b="1" dirty="0">
                <a:solidFill>
                  <a:srgbClr val="D7D7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817363" y="2296973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51" y="3804801"/>
              <a:ext cx="2048715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84EB019-6379-61D9-41C8-14A881B6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" y="5465618"/>
            <a:ext cx="6450299" cy="30082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65A915-0A21-6B07-F754-24195176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4" y="2227133"/>
            <a:ext cx="8353442" cy="3243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40E300-6B2B-AC84-BF9C-AFEC79F2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45" y="5847828"/>
            <a:ext cx="1917758" cy="15547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674B88-F849-1D7F-E259-22B3472EE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67" y="7637592"/>
            <a:ext cx="2338114" cy="1273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2B0A9B-00B5-CBF4-0384-1409CC91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062" y="5811584"/>
            <a:ext cx="1807201" cy="15103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659A61-7FF5-9FA6-E718-759F7965F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784" y="7487271"/>
            <a:ext cx="1917758" cy="12730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0A771F9-B7D0-C701-21D5-592388DD0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1866" y="3064954"/>
            <a:ext cx="526806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FD25BB-42FE-6198-0CAA-09EC0DF9B95A}"/>
              </a:ext>
            </a:extLst>
          </p:cNvPr>
          <p:cNvSpPr txBox="1"/>
          <p:nvPr/>
        </p:nvSpPr>
        <p:spPr>
          <a:xfrm>
            <a:off x="2696683" y="4390849"/>
            <a:ext cx="6072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TEMPORAL CARIBE </a:t>
            </a:r>
          </a:p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Especial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4386422" y="1639865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148" y="3819427"/>
              <a:ext cx="1586321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134FB6B-1612-57E6-06A9-FB80F71D6CA5}"/>
              </a:ext>
            </a:extLst>
          </p:cNvPr>
          <p:cNvGrpSpPr/>
          <p:nvPr/>
        </p:nvGrpSpPr>
        <p:grpSpPr>
          <a:xfrm>
            <a:off x="1423301" y="5837420"/>
            <a:ext cx="2749188" cy="2635389"/>
            <a:chOff x="4446818" y="3510269"/>
            <a:chExt cx="2749188" cy="2635389"/>
          </a:xfrm>
        </p:grpSpPr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021C4932-CCE5-543D-4B8F-0D8D1B103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C7830EB9-236E-3DDA-9114-5BA272F0E9B4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EBF279A-BB43-9965-9AD6-A5F1B0C0D8E9}"/>
              </a:ext>
            </a:extLst>
          </p:cNvPr>
          <p:cNvGrpSpPr/>
          <p:nvPr/>
        </p:nvGrpSpPr>
        <p:grpSpPr>
          <a:xfrm>
            <a:off x="4386422" y="5880119"/>
            <a:ext cx="2749188" cy="2635389"/>
            <a:chOff x="6481948" y="5455556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7D2DFD-78C2-0446-355F-8CBCE98E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3" name="Google Shape;696;p39">
              <a:extLst>
                <a:ext uri="{FF2B5EF4-FFF2-40B4-BE49-F238E27FC236}">
                  <a16:creationId xmlns:a16="http://schemas.microsoft.com/office/drawing/2014/main" id="{E20EE019-E9F3-9EB1-EF99-85C6C84F2843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21A913F-85DB-0709-987D-9A9F6CE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80" y="6550108"/>
            <a:ext cx="1793970" cy="1200329"/>
          </a:xfrm>
          <a:prstGeom prst="rect">
            <a:avLst/>
          </a:prstGeom>
        </p:spPr>
      </p:pic>
      <p:sp>
        <p:nvSpPr>
          <p:cNvPr id="16" name="Google Shape;695;p39">
            <a:extLst>
              <a:ext uri="{FF2B5EF4-FFF2-40B4-BE49-F238E27FC236}">
                <a16:creationId xmlns:a16="http://schemas.microsoft.com/office/drawing/2014/main" id="{C0C2FDF2-296B-FD37-E518-564E00E6A3AB}"/>
              </a:ext>
            </a:extLst>
          </p:cNvPr>
          <p:cNvSpPr/>
          <p:nvPr/>
        </p:nvSpPr>
        <p:spPr>
          <a:xfrm>
            <a:off x="7382758" y="5832577"/>
            <a:ext cx="2749188" cy="2635389"/>
          </a:xfrm>
          <a:prstGeom prst="donut">
            <a:avLst>
              <a:gd name="adj" fmla="val 7285"/>
            </a:avLst>
          </a:prstGeom>
          <a:solidFill>
            <a:srgbClr val="FF5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970D-6347-993B-4F81-90325AF009AD}"/>
              </a:ext>
            </a:extLst>
          </p:cNvPr>
          <p:cNvSpPr/>
          <p:nvPr/>
        </p:nvSpPr>
        <p:spPr>
          <a:xfrm>
            <a:off x="872835" y="5648930"/>
            <a:ext cx="9720192" cy="31267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BBA576-876C-2790-D80E-7824FDF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927" y="6212406"/>
            <a:ext cx="3648075" cy="1257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611BE-1A0A-86A7-DDD6-89581D1CD1B3}"/>
              </a:ext>
            </a:extLst>
          </p:cNvPr>
          <p:cNvSpPr txBox="1"/>
          <p:nvPr/>
        </p:nvSpPr>
        <p:spPr>
          <a:xfrm>
            <a:off x="13379900" y="75706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accent6">
                    <a:lumMod val="50000"/>
                  </a:schemeClr>
                </a:solidFill>
              </a:rPr>
              <a:t>Foneca</a:t>
            </a:r>
          </a:p>
        </p:txBody>
      </p:sp>
      <p:sp>
        <p:nvSpPr>
          <p:cNvPr id="34" name="Google Shape;1303;p53">
            <a:extLst>
              <a:ext uri="{FF2B5EF4-FFF2-40B4-BE49-F238E27FC236}">
                <a16:creationId xmlns:a16="http://schemas.microsoft.com/office/drawing/2014/main" id="{114FBF21-F3F4-BC1D-6F7C-D9D438BDBEEE}"/>
              </a:ext>
            </a:extLst>
          </p:cNvPr>
          <p:cNvSpPr/>
          <p:nvPr/>
        </p:nvSpPr>
        <p:spPr>
          <a:xfrm>
            <a:off x="10997474" y="6748078"/>
            <a:ext cx="1277005" cy="96876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44A4AD-364C-9F91-5968-1A3FFD83D10A}"/>
              </a:ext>
            </a:extLst>
          </p:cNvPr>
          <p:cNvSpPr txBox="1"/>
          <p:nvPr/>
        </p:nvSpPr>
        <p:spPr>
          <a:xfrm>
            <a:off x="12171003" y="2395019"/>
            <a:ext cx="4663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los </a:t>
            </a:r>
            <a:r>
              <a:rPr lang="es-CO" sz="32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salud</a:t>
            </a:r>
            <a:r>
              <a:rPr lang="es-CO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población perteneciente a los 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Pensionados-Beneficiarios por las Convenciones Colectivas de Trabajo Vigente (CCTV)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suscritas por la ELECTRIFICADORA DEL CARIBE S.A. E.S.P., en los departamentos de Atlántico, Bolívar, Cesar, Guajira y Magdalena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05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BDC951-E0B6-0E08-113C-7F9FB3530B5F}"/>
              </a:ext>
            </a:extLst>
          </p:cNvPr>
          <p:cNvGrpSpPr/>
          <p:nvPr/>
        </p:nvGrpSpPr>
        <p:grpSpPr>
          <a:xfrm>
            <a:off x="2379265" y="1826529"/>
            <a:ext cx="2749188" cy="2635389"/>
            <a:chOff x="4446818" y="3510269"/>
            <a:chExt cx="2749188" cy="2635389"/>
          </a:xfrm>
        </p:grpSpPr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B23E75C-E07B-20E9-4C9F-314C4BD77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1853191E-0CA5-7953-E000-BDF41708318F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81E00CC-3F5E-DDC1-EC6D-2B42FD077F0E}"/>
              </a:ext>
            </a:extLst>
          </p:cNvPr>
          <p:cNvGrpSpPr/>
          <p:nvPr/>
        </p:nvGrpSpPr>
        <p:grpSpPr>
          <a:xfrm>
            <a:off x="7391581" y="1847787"/>
            <a:ext cx="2749188" cy="2635389"/>
            <a:chOff x="6481948" y="5455556"/>
            <a:chExt cx="2749188" cy="263538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370C56-7801-D1A3-9D43-5BD835A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0" name="Google Shape;696;p39">
              <a:extLst>
                <a:ext uri="{FF2B5EF4-FFF2-40B4-BE49-F238E27FC236}">
                  <a16:creationId xmlns:a16="http://schemas.microsoft.com/office/drawing/2014/main" id="{FE27980D-07D1-54A7-B38C-F82024F5CE94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D072D6-78F5-AB32-42F8-00FF5E9904C8}"/>
              </a:ext>
            </a:extLst>
          </p:cNvPr>
          <p:cNvGrpSpPr/>
          <p:nvPr/>
        </p:nvGrpSpPr>
        <p:grpSpPr>
          <a:xfrm>
            <a:off x="12628126" y="1779168"/>
            <a:ext cx="2749188" cy="2635389"/>
            <a:chOff x="9988835" y="5975258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B91AE9-F07D-41B2-F203-67985947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9572" y="6550108"/>
              <a:ext cx="1793970" cy="1200329"/>
            </a:xfrm>
            <a:prstGeom prst="rect">
              <a:avLst/>
            </a:prstGeom>
          </p:spPr>
        </p:pic>
        <p:sp>
          <p:nvSpPr>
            <p:cNvPr id="13" name="Google Shape;695;p39">
              <a:extLst>
                <a:ext uri="{FF2B5EF4-FFF2-40B4-BE49-F238E27FC236}">
                  <a16:creationId xmlns:a16="http://schemas.microsoft.com/office/drawing/2014/main" id="{57FB4D1B-6068-281F-8541-A13938B23FF3}"/>
                </a:ext>
              </a:extLst>
            </p:cNvPr>
            <p:cNvSpPr/>
            <p:nvPr/>
          </p:nvSpPr>
          <p:spPr>
            <a:xfrm>
              <a:off x="9988835" y="5975258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FF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43C94-6E69-4408-D274-21ECEB16D6E5}"/>
              </a:ext>
            </a:extLst>
          </p:cNvPr>
          <p:cNvSpPr txBox="1"/>
          <p:nvPr/>
        </p:nvSpPr>
        <p:spPr>
          <a:xfrm>
            <a:off x="1932852" y="4673456"/>
            <a:ext cx="36420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Somos una Institución Pres­tadora de Servicios de Salud (IPS) que atiende desde la vi­sión de los usuarios,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partiendo de sus necesidades </a:t>
            </a:r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y expecta­tivas; desarrollando nuestros servicios con enfoque de ries­gos y calidad</a:t>
            </a:r>
            <a:r>
              <a:rPr lang="es-MX" sz="2400" dirty="0">
                <a:latin typeface="DM Sans Medium" panose="020F0502020204030204" pitchFamily="2" charset="0"/>
              </a:rPr>
              <a:t>. </a:t>
            </a:r>
            <a:endParaRPr lang="es-CO" sz="2400" dirty="0">
              <a:latin typeface="DM Sans Medium" panose="020F05020202040302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EDEAA7-8D7C-6A12-B45C-F886BFE342D8}"/>
              </a:ext>
            </a:extLst>
          </p:cNvPr>
          <p:cNvSpPr txBox="1"/>
          <p:nvPr/>
        </p:nvSpPr>
        <p:spPr>
          <a:xfrm>
            <a:off x="7059468" y="4673456"/>
            <a:ext cx="3413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Contribuir al bienestar de los usuarios y su familia, generando valor en salud a través de nuestro </a:t>
            </a:r>
            <a:r>
              <a:rPr lang="es-MX" sz="2400" dirty="0">
                <a:solidFill>
                  <a:srgbClr val="FF0000"/>
                </a:solidFill>
                <a:latin typeface="DM Sans Medium" panose="020F0502020204030204" pitchFamily="2" charset="0"/>
              </a:rPr>
              <a:t>modelo de atención integral</a:t>
            </a:r>
            <a:r>
              <a:rPr lang="es-MX" sz="2400" dirty="0">
                <a:latin typeface="DM Sans Medium" panose="020F0502020204030204" pitchFamily="2" charset="0"/>
              </a:rPr>
              <a:t>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humanizado y seguro.</a:t>
            </a:r>
            <a:endParaRPr lang="es-CO" sz="2400" dirty="0">
              <a:solidFill>
                <a:srgbClr val="A65C99"/>
              </a:solidFill>
              <a:latin typeface="DM Sans Medium" panose="020F05020202040302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833BA8-5A32-6B23-79CB-5E19C589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0"/>
          <a:stretch/>
        </p:blipFill>
        <p:spPr>
          <a:xfrm>
            <a:off x="12296013" y="4635070"/>
            <a:ext cx="3413414" cy="3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Atención</a:t>
            </a:r>
          </a:p>
        </p:txBody>
      </p:sp>
      <p:grpSp>
        <p:nvGrpSpPr>
          <p:cNvPr id="5" name="Google Shape;455;p25">
            <a:extLst>
              <a:ext uri="{FF2B5EF4-FFF2-40B4-BE49-F238E27FC236}">
                <a16:creationId xmlns:a16="http://schemas.microsoft.com/office/drawing/2014/main" id="{3B7D68B7-978A-BD61-5030-3291A18853A5}"/>
              </a:ext>
            </a:extLst>
          </p:cNvPr>
          <p:cNvGrpSpPr/>
          <p:nvPr/>
        </p:nvGrpSpPr>
        <p:grpSpPr>
          <a:xfrm>
            <a:off x="9510444" y="3106964"/>
            <a:ext cx="6479578" cy="4391641"/>
            <a:chOff x="4960173" y="1911155"/>
            <a:chExt cx="3379425" cy="2290461"/>
          </a:xfrm>
        </p:grpSpPr>
        <p:sp>
          <p:nvSpPr>
            <p:cNvPr id="6" name="Google Shape;456;p25">
              <a:extLst>
                <a:ext uri="{FF2B5EF4-FFF2-40B4-BE49-F238E27FC236}">
                  <a16:creationId xmlns:a16="http://schemas.microsoft.com/office/drawing/2014/main" id="{08074F75-2996-88ED-2F7E-A182AE30016A}"/>
                </a:ext>
              </a:extLst>
            </p:cNvPr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7" name="Google Shape;457;p25">
              <a:extLst>
                <a:ext uri="{FF2B5EF4-FFF2-40B4-BE49-F238E27FC236}">
                  <a16:creationId xmlns:a16="http://schemas.microsoft.com/office/drawing/2014/main" id="{FEA9BA1A-D1FB-5DB1-E5AA-88064A16FC60}"/>
                </a:ext>
              </a:extLst>
            </p:cNvPr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8" name="Google Shape;458;p25">
              <a:extLst>
                <a:ext uri="{FF2B5EF4-FFF2-40B4-BE49-F238E27FC236}">
                  <a16:creationId xmlns:a16="http://schemas.microsoft.com/office/drawing/2014/main" id="{12444B52-6405-2EB5-A8CE-BB3681C02FBA}"/>
                </a:ext>
              </a:extLst>
            </p:cNvPr>
            <p:cNvSpPr txBox="1"/>
            <p:nvPr/>
          </p:nvSpPr>
          <p:spPr>
            <a:xfrm>
              <a:off x="6058098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Resultante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459;p25">
              <a:extLst>
                <a:ext uri="{FF2B5EF4-FFF2-40B4-BE49-F238E27FC236}">
                  <a16:creationId xmlns:a16="http://schemas.microsoft.com/office/drawing/2014/main" id="{EC5F478E-8FFB-1DB8-6C44-70136D11F421}"/>
                </a:ext>
              </a:extLst>
            </p:cNvPr>
            <p:cNvSpPr txBox="1"/>
            <p:nvPr/>
          </p:nvSpPr>
          <p:spPr>
            <a:xfrm>
              <a:off x="6058075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MX" sz="2000" b="1" dirty="0">
                  <a:latin typeface="Roboto"/>
                  <a:ea typeface="Roboto"/>
                  <a:cs typeface="Roboto"/>
                  <a:sym typeface="Roboto"/>
                </a:rPr>
                <a:t>Ruta de Atención </a:t>
              </a:r>
              <a:r>
                <a:rPr lang="es-MX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que se basa un Plan de Manejo Individual integrado y articulado con el asegurador del usuario en todos los niveles de atención; que garantiza la pertinencia y calidad en la atención. </a:t>
              </a:r>
            </a:p>
          </p:txBody>
        </p:sp>
      </p:grpSp>
      <p:grpSp>
        <p:nvGrpSpPr>
          <p:cNvPr id="10" name="Google Shape;460;p25">
            <a:extLst>
              <a:ext uri="{FF2B5EF4-FFF2-40B4-BE49-F238E27FC236}">
                <a16:creationId xmlns:a16="http://schemas.microsoft.com/office/drawing/2014/main" id="{00A8DCA0-5028-84E9-6A54-47E5E5CC2256}"/>
              </a:ext>
            </a:extLst>
          </p:cNvPr>
          <p:cNvGrpSpPr/>
          <p:nvPr/>
        </p:nvGrpSpPr>
        <p:grpSpPr>
          <a:xfrm>
            <a:off x="6571205" y="3974495"/>
            <a:ext cx="4374479" cy="4398426"/>
            <a:chOff x="3427213" y="2363616"/>
            <a:chExt cx="2281510" cy="2294000"/>
          </a:xfrm>
        </p:grpSpPr>
        <p:sp>
          <p:nvSpPr>
            <p:cNvPr id="11" name="Google Shape;461;p25">
              <a:extLst>
                <a:ext uri="{FF2B5EF4-FFF2-40B4-BE49-F238E27FC236}">
                  <a16:creationId xmlns:a16="http://schemas.microsoft.com/office/drawing/2014/main" id="{C0B32F46-42E5-2B0A-51A8-6F5708A99780}"/>
                </a:ext>
              </a:extLst>
            </p:cNvPr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2" name="Google Shape;462;p25">
              <a:extLst>
                <a:ext uri="{FF2B5EF4-FFF2-40B4-BE49-F238E27FC236}">
                  <a16:creationId xmlns:a16="http://schemas.microsoft.com/office/drawing/2014/main" id="{6DE41DAF-433B-BED2-E6BB-DC0E1D12187B}"/>
                </a:ext>
              </a:extLst>
            </p:cNvPr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FFB5A6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3" name="Google Shape;463;p25">
              <a:extLst>
                <a:ext uri="{FF2B5EF4-FFF2-40B4-BE49-F238E27FC236}">
                  <a16:creationId xmlns:a16="http://schemas.microsoft.com/office/drawing/2014/main" id="{6B2C7E49-6A78-672E-9D23-EC31BFF10E07}"/>
                </a:ext>
              </a:extLst>
            </p:cNvPr>
            <p:cNvSpPr txBox="1"/>
            <p:nvPr/>
          </p:nvSpPr>
          <p:spPr>
            <a:xfrm>
              <a:off x="3427223" y="38059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Articulación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64;p25">
              <a:extLst>
                <a:ext uri="{FF2B5EF4-FFF2-40B4-BE49-F238E27FC236}">
                  <a16:creationId xmlns:a16="http://schemas.microsoft.com/office/drawing/2014/main" id="{6D2A47C6-61F9-3F07-45EC-D897CBBADDD0}"/>
                </a:ext>
              </a:extLst>
            </p:cNvPr>
            <p:cNvSpPr txBox="1"/>
            <p:nvPr/>
          </p:nvSpPr>
          <p:spPr>
            <a:xfrm>
              <a:off x="3427213" y="4078316"/>
              <a:ext cx="22815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CO" sz="2000" b="1" dirty="0" err="1">
                  <a:latin typeface="Roboto"/>
                  <a:ea typeface="Roboto"/>
                  <a:cs typeface="Roboto"/>
                  <a:sym typeface="Roboto"/>
                </a:rPr>
                <a:t>FONECA</a:t>
              </a:r>
              <a:r>
                <a:rPr lang="es-CO" sz="200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aporta las condiciones a través de las cuales se </a:t>
              </a:r>
              <a:r>
                <a:rPr lang="es-CO" sz="2000">
                  <a:solidFill>
                    <a:srgbClr val="FF5F3F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optimiza</a:t>
              </a:r>
              <a:r>
                <a:rPr lang="es-CO" sz="200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 la prestación del servicio médico especial.  </a:t>
              </a:r>
              <a:endParaRPr lang="es-CO" sz="20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15" name="Google Shape;465;p25">
            <a:extLst>
              <a:ext uri="{FF2B5EF4-FFF2-40B4-BE49-F238E27FC236}">
                <a16:creationId xmlns:a16="http://schemas.microsoft.com/office/drawing/2014/main" id="{F566FB9E-B09F-9F67-5C91-7D67EE6FF39A}"/>
              </a:ext>
            </a:extLst>
          </p:cNvPr>
          <p:cNvGrpSpPr/>
          <p:nvPr/>
        </p:nvGrpSpPr>
        <p:grpSpPr>
          <a:xfrm>
            <a:off x="1526891" y="3106964"/>
            <a:ext cx="6495145" cy="4391641"/>
            <a:chOff x="796350" y="1911155"/>
            <a:chExt cx="3387544" cy="2290461"/>
          </a:xfrm>
        </p:grpSpPr>
        <p:sp>
          <p:nvSpPr>
            <p:cNvPr id="16" name="Google Shape;466;p25">
              <a:extLst>
                <a:ext uri="{FF2B5EF4-FFF2-40B4-BE49-F238E27FC236}">
                  <a16:creationId xmlns:a16="http://schemas.microsoft.com/office/drawing/2014/main" id="{D4A0D799-CAA3-C4CF-49A6-AA69A47A8408}"/>
                </a:ext>
              </a:extLst>
            </p:cNvPr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67;p25">
              <a:extLst>
                <a:ext uri="{FF2B5EF4-FFF2-40B4-BE49-F238E27FC236}">
                  <a16:creationId xmlns:a16="http://schemas.microsoft.com/office/drawing/2014/main" id="{24322A12-9A54-6456-C7EB-773CD908640F}"/>
                </a:ext>
              </a:extLst>
            </p:cNvPr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A65C9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68;p25">
              <a:extLst>
                <a:ext uri="{FF2B5EF4-FFF2-40B4-BE49-F238E27FC236}">
                  <a16:creationId xmlns:a16="http://schemas.microsoft.com/office/drawing/2014/main" id="{3D340C0D-E4B3-E7AD-A560-BEE98E1288CF}"/>
                </a:ext>
              </a:extLst>
            </p:cNvPr>
            <p:cNvSpPr txBox="1"/>
            <p:nvPr/>
          </p:nvSpPr>
          <p:spPr>
            <a:xfrm>
              <a:off x="796373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Propuesta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469;p25">
              <a:extLst>
                <a:ext uri="{FF2B5EF4-FFF2-40B4-BE49-F238E27FC236}">
                  <a16:creationId xmlns:a16="http://schemas.microsoft.com/office/drawing/2014/main" id="{7D722CEC-2003-A517-79AE-903B0B0FD567}"/>
                </a:ext>
              </a:extLst>
            </p:cNvPr>
            <p:cNvSpPr txBox="1"/>
            <p:nvPr/>
          </p:nvSpPr>
          <p:spPr>
            <a:xfrm>
              <a:off x="796350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marR="31115" algn="just">
                <a:lnSpc>
                  <a:spcPct val="107000"/>
                </a:lnSpc>
                <a:spcAft>
                  <a:spcPts val="1200"/>
                </a:spcAft>
                <a:tabLst>
                  <a:tab pos="1013460" algn="l"/>
                </a:tabLst>
              </a:pPr>
              <a:r>
                <a:rPr lang="es-CO" sz="20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UT Caribe R.E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estructura un modelo de atención basado en la </a:t>
              </a:r>
              <a:r>
                <a:rPr lang="es-CO" sz="2000" dirty="0">
                  <a:solidFill>
                    <a:srgbClr val="FF5F3F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Gestión del Riesgo 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 salud que busca la Integralidad en la prestación de los servicios. </a:t>
              </a:r>
              <a:endPara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471;p25">
            <a:extLst>
              <a:ext uri="{FF2B5EF4-FFF2-40B4-BE49-F238E27FC236}">
                <a16:creationId xmlns:a16="http://schemas.microsoft.com/office/drawing/2014/main" id="{7850E123-A22A-57F1-D070-AF81102468FE}"/>
              </a:ext>
            </a:extLst>
          </p:cNvPr>
          <p:cNvSpPr/>
          <p:nvPr/>
        </p:nvSpPr>
        <p:spPr>
          <a:xfrm>
            <a:off x="7612176" y="1619603"/>
            <a:ext cx="2308248" cy="2664444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1" name="Google Shape;472;p25">
            <a:extLst>
              <a:ext uri="{FF2B5EF4-FFF2-40B4-BE49-F238E27FC236}">
                <a16:creationId xmlns:a16="http://schemas.microsoft.com/office/drawing/2014/main" id="{305697B1-683E-2A64-8F3B-7C6CF19F1BCD}"/>
              </a:ext>
            </a:extLst>
          </p:cNvPr>
          <p:cNvSpPr/>
          <p:nvPr/>
        </p:nvSpPr>
        <p:spPr>
          <a:xfrm>
            <a:off x="8186307" y="2404997"/>
            <a:ext cx="1207788" cy="1110771"/>
          </a:xfrm>
          <a:custGeom>
            <a:avLst/>
            <a:gdLst/>
            <a:ahLst/>
            <a:cxnLst/>
            <a:rect l="l" t="t" r="r" b="b"/>
            <a:pathLst>
              <a:path w="10308" h="9480" extrusionOk="0">
                <a:moveTo>
                  <a:pt x="8749" y="0"/>
                </a:moveTo>
                <a:lnTo>
                  <a:pt x="3098" y="6108"/>
                </a:lnTo>
                <a:lnTo>
                  <a:pt x="1734" y="4179"/>
                </a:lnTo>
                <a:lnTo>
                  <a:pt x="0" y="5398"/>
                </a:lnTo>
                <a:lnTo>
                  <a:pt x="2875" y="9479"/>
                </a:lnTo>
                <a:lnTo>
                  <a:pt x="10308" y="1442"/>
                </a:lnTo>
                <a:lnTo>
                  <a:pt x="87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grpSp>
        <p:nvGrpSpPr>
          <p:cNvPr id="22" name="Google Shape;473;p25">
            <a:extLst>
              <a:ext uri="{FF2B5EF4-FFF2-40B4-BE49-F238E27FC236}">
                <a16:creationId xmlns:a16="http://schemas.microsoft.com/office/drawing/2014/main" id="{9AD0E246-D683-A1EA-686B-74A6CA9AF9CB}"/>
              </a:ext>
            </a:extLst>
          </p:cNvPr>
          <p:cNvGrpSpPr/>
          <p:nvPr/>
        </p:nvGrpSpPr>
        <p:grpSpPr>
          <a:xfrm>
            <a:off x="5591698" y="4067059"/>
            <a:ext cx="622172" cy="566283"/>
            <a:chOff x="2916351" y="2411893"/>
            <a:chExt cx="324494" cy="295345"/>
          </a:xfrm>
        </p:grpSpPr>
        <p:sp>
          <p:nvSpPr>
            <p:cNvPr id="23" name="Google Shape;474;p25">
              <a:extLst>
                <a:ext uri="{FF2B5EF4-FFF2-40B4-BE49-F238E27FC236}">
                  <a16:creationId xmlns:a16="http://schemas.microsoft.com/office/drawing/2014/main" id="{0D0887C8-E183-30D5-7DF5-FA5DD9609FC9}"/>
                </a:ext>
              </a:extLst>
            </p:cNvPr>
            <p:cNvSpPr/>
            <p:nvPr/>
          </p:nvSpPr>
          <p:spPr>
            <a:xfrm>
              <a:off x="3009788" y="2411893"/>
              <a:ext cx="137620" cy="137559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0" y="0"/>
                  </a:moveTo>
                  <a:cubicBezTo>
                    <a:pt x="507" y="0"/>
                    <a:pt x="0" y="497"/>
                    <a:pt x="0" y="1120"/>
                  </a:cubicBezTo>
                  <a:cubicBezTo>
                    <a:pt x="0" y="1744"/>
                    <a:pt x="507" y="2250"/>
                    <a:pt x="1130" y="2250"/>
                  </a:cubicBezTo>
                  <a:cubicBezTo>
                    <a:pt x="1745" y="2250"/>
                    <a:pt x="2251" y="1744"/>
                    <a:pt x="2251" y="1120"/>
                  </a:cubicBezTo>
                  <a:cubicBezTo>
                    <a:pt x="2251" y="497"/>
                    <a:pt x="1745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4" name="Google Shape;475;p25">
              <a:extLst>
                <a:ext uri="{FF2B5EF4-FFF2-40B4-BE49-F238E27FC236}">
                  <a16:creationId xmlns:a16="http://schemas.microsoft.com/office/drawing/2014/main" id="{62A5FC69-07CC-3338-54E5-AF2F58EE21E4}"/>
                </a:ext>
              </a:extLst>
            </p:cNvPr>
            <p:cNvSpPr/>
            <p:nvPr/>
          </p:nvSpPr>
          <p:spPr>
            <a:xfrm>
              <a:off x="2916351" y="2586912"/>
              <a:ext cx="324494" cy="120326"/>
            </a:xfrm>
            <a:custGeom>
              <a:avLst/>
              <a:gdLst/>
              <a:ahLst/>
              <a:cxnLst/>
              <a:rect l="l" t="t" r="r" b="b"/>
              <a:pathLst>
                <a:path w="5310" h="1969" extrusionOk="0">
                  <a:moveTo>
                    <a:pt x="2659" y="1"/>
                  </a:moveTo>
                  <a:cubicBezTo>
                    <a:pt x="1189" y="1"/>
                    <a:pt x="0" y="877"/>
                    <a:pt x="0" y="1969"/>
                  </a:cubicBezTo>
                  <a:lnTo>
                    <a:pt x="5309" y="1969"/>
                  </a:lnTo>
                  <a:cubicBezTo>
                    <a:pt x="5309" y="877"/>
                    <a:pt x="412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</p:grpSp>
      <p:sp>
        <p:nvSpPr>
          <p:cNvPr id="25" name="Google Shape;476;p25">
            <a:extLst>
              <a:ext uri="{FF2B5EF4-FFF2-40B4-BE49-F238E27FC236}">
                <a16:creationId xmlns:a16="http://schemas.microsoft.com/office/drawing/2014/main" id="{E50301EA-F410-07B1-5F7E-B6B309CFD4A0}"/>
              </a:ext>
            </a:extLst>
          </p:cNvPr>
          <p:cNvSpPr/>
          <p:nvPr/>
        </p:nvSpPr>
        <p:spPr>
          <a:xfrm>
            <a:off x="8435176" y="5669715"/>
            <a:ext cx="626860" cy="627913"/>
          </a:xfrm>
          <a:custGeom>
            <a:avLst/>
            <a:gdLst/>
            <a:ahLst/>
            <a:cxnLst/>
            <a:rect l="l" t="t" r="r" b="b"/>
            <a:pathLst>
              <a:path w="5350" h="5359" extrusionOk="0">
                <a:moveTo>
                  <a:pt x="2095" y="1413"/>
                </a:moveTo>
                <a:cubicBezTo>
                  <a:pt x="2143" y="1413"/>
                  <a:pt x="2193" y="1423"/>
                  <a:pt x="2251" y="1452"/>
                </a:cubicBezTo>
                <a:lnTo>
                  <a:pt x="4024" y="2485"/>
                </a:lnTo>
                <a:cubicBezTo>
                  <a:pt x="4209" y="2592"/>
                  <a:pt x="4209" y="2767"/>
                  <a:pt x="4024" y="2874"/>
                </a:cubicBezTo>
                <a:lnTo>
                  <a:pt x="2251" y="3898"/>
                </a:lnTo>
                <a:cubicBezTo>
                  <a:pt x="2193" y="3926"/>
                  <a:pt x="2143" y="3946"/>
                  <a:pt x="2095" y="3946"/>
                </a:cubicBezTo>
                <a:cubicBezTo>
                  <a:pt x="1988" y="3946"/>
                  <a:pt x="1910" y="3859"/>
                  <a:pt x="1910" y="3703"/>
                </a:cubicBezTo>
                <a:lnTo>
                  <a:pt x="1910" y="1647"/>
                </a:lnTo>
                <a:cubicBezTo>
                  <a:pt x="1910" y="1501"/>
                  <a:pt x="1988" y="1413"/>
                  <a:pt x="2095" y="1413"/>
                </a:cubicBezTo>
                <a:close/>
                <a:moveTo>
                  <a:pt x="2680" y="1"/>
                </a:moveTo>
                <a:cubicBezTo>
                  <a:pt x="1199" y="1"/>
                  <a:pt x="0" y="1199"/>
                  <a:pt x="0" y="2679"/>
                </a:cubicBezTo>
                <a:cubicBezTo>
                  <a:pt x="0" y="4151"/>
                  <a:pt x="1199" y="5359"/>
                  <a:pt x="2680" y="5359"/>
                </a:cubicBezTo>
                <a:cubicBezTo>
                  <a:pt x="4150" y="5359"/>
                  <a:pt x="5349" y="4151"/>
                  <a:pt x="5349" y="2679"/>
                </a:cubicBezTo>
                <a:cubicBezTo>
                  <a:pt x="5349" y="1199"/>
                  <a:pt x="4150" y="1"/>
                  <a:pt x="2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6" name="Google Shape;477;p25">
            <a:extLst>
              <a:ext uri="{FF2B5EF4-FFF2-40B4-BE49-F238E27FC236}">
                <a16:creationId xmlns:a16="http://schemas.microsoft.com/office/drawing/2014/main" id="{6AA4D631-B53D-4849-87BC-60659575540A}"/>
              </a:ext>
            </a:extLst>
          </p:cNvPr>
          <p:cNvSpPr/>
          <p:nvPr/>
        </p:nvSpPr>
        <p:spPr>
          <a:xfrm>
            <a:off x="11315210" y="4129745"/>
            <a:ext cx="623344" cy="616549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Operativa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967898A-29C9-5FFE-AEB1-A78038A5935A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D4A61-763C-E017-BAC6-78464F52F2E9}"/>
              </a:ext>
            </a:extLst>
          </p:cNvPr>
          <p:cNvGrpSpPr/>
          <p:nvPr/>
        </p:nvGrpSpPr>
        <p:grpSpPr>
          <a:xfrm>
            <a:off x="1739216" y="2388597"/>
            <a:ext cx="14053918" cy="6177886"/>
            <a:chOff x="1046997" y="2508913"/>
            <a:chExt cx="14053918" cy="6177886"/>
          </a:xfrm>
        </p:grpSpPr>
        <p:grpSp>
          <p:nvGrpSpPr>
            <p:cNvPr id="4" name="Google Shape;831;p34">
              <a:extLst>
                <a:ext uri="{FF2B5EF4-FFF2-40B4-BE49-F238E27FC236}">
                  <a16:creationId xmlns:a16="http://schemas.microsoft.com/office/drawing/2014/main" id="{ECAD2ABC-5FB3-6D12-C8B3-D326577FF54A}"/>
                </a:ext>
              </a:extLst>
            </p:cNvPr>
            <p:cNvGrpSpPr/>
            <p:nvPr/>
          </p:nvGrpSpPr>
          <p:grpSpPr>
            <a:xfrm>
              <a:off x="1205350" y="2581264"/>
              <a:ext cx="13776105" cy="6105535"/>
              <a:chOff x="468281" y="1590556"/>
              <a:chExt cx="7539194" cy="2379361"/>
            </a:xfrm>
          </p:grpSpPr>
          <p:sp>
            <p:nvSpPr>
              <p:cNvPr id="27" name="Google Shape;832;p34">
                <a:extLst>
                  <a:ext uri="{FF2B5EF4-FFF2-40B4-BE49-F238E27FC236}">
                    <a16:creationId xmlns:a16="http://schemas.microsoft.com/office/drawing/2014/main" id="{411CC3BF-1A82-1B64-A065-3A57EC0811A4}"/>
                  </a:ext>
                </a:extLst>
              </p:cNvPr>
              <p:cNvSpPr/>
              <p:nvPr/>
            </p:nvSpPr>
            <p:spPr>
              <a:xfrm>
                <a:off x="6444814" y="2268249"/>
                <a:ext cx="156266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511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7" y="31327"/>
                      <a:pt x="26619" y="31115"/>
                      <a:pt x="26619" y="30831"/>
                    </a:cubicBezTo>
                    <a:lnTo>
                      <a:pt x="2661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29" name="Google Shape;834;p34">
                <a:extLst>
                  <a:ext uri="{FF2B5EF4-FFF2-40B4-BE49-F238E27FC236}">
                    <a16:creationId xmlns:a16="http://schemas.microsoft.com/office/drawing/2014/main" id="{2ED673FB-CE75-63EC-7D8F-D499A0B6D7CB}"/>
                  </a:ext>
                </a:extLst>
              </p:cNvPr>
              <p:cNvSpPr/>
              <p:nvPr/>
            </p:nvSpPr>
            <p:spPr>
              <a:xfrm>
                <a:off x="6430599" y="1596502"/>
                <a:ext cx="157687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4" y="0"/>
                    </a:moveTo>
                    <a:cubicBezTo>
                      <a:pt x="16" y="0"/>
                      <a:pt x="1" y="14"/>
                      <a:pt x="1" y="42"/>
                    </a:cubicBezTo>
                    <a:lnTo>
                      <a:pt x="1" y="9346"/>
                    </a:lnTo>
                    <a:cubicBezTo>
                      <a:pt x="1" y="9374"/>
                      <a:pt x="16" y="9402"/>
                      <a:pt x="44" y="9402"/>
                    </a:cubicBezTo>
                    <a:lnTo>
                      <a:pt x="25812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2" y="0"/>
                    </a:cubicBezTo>
                    <a:close/>
                  </a:path>
                </a:pathLst>
              </a:custGeom>
              <a:solidFill>
                <a:srgbClr val="00B094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0" name="Google Shape;835;p34">
                <a:extLst>
                  <a:ext uri="{FF2B5EF4-FFF2-40B4-BE49-F238E27FC236}">
                    <a16:creationId xmlns:a16="http://schemas.microsoft.com/office/drawing/2014/main" id="{330E87DB-CF55-6875-C985-C779C58D9C5B}"/>
                  </a:ext>
                </a:extLst>
              </p:cNvPr>
              <p:cNvSpPr/>
              <p:nvPr/>
            </p:nvSpPr>
            <p:spPr>
              <a:xfrm>
                <a:off x="4448649" y="2268249"/>
                <a:ext cx="156354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1328" extrusionOk="0">
                    <a:moveTo>
                      <a:pt x="511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4" y="31327"/>
                    </a:lnTo>
                    <a:cubicBezTo>
                      <a:pt x="26407" y="31327"/>
                      <a:pt x="26634" y="31115"/>
                      <a:pt x="26634" y="30831"/>
                    </a:cubicBezTo>
                    <a:lnTo>
                      <a:pt x="2663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2" name="Google Shape;837;p34">
                <a:extLst>
                  <a:ext uri="{FF2B5EF4-FFF2-40B4-BE49-F238E27FC236}">
                    <a16:creationId xmlns:a16="http://schemas.microsoft.com/office/drawing/2014/main" id="{D77A0785-FDA3-B77A-D631-7C1524F38802}"/>
                  </a:ext>
                </a:extLst>
              </p:cNvPr>
              <p:cNvSpPr/>
              <p:nvPr/>
            </p:nvSpPr>
            <p:spPr>
              <a:xfrm>
                <a:off x="4471131" y="1590556"/>
                <a:ext cx="151851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8" h="9403" extrusionOk="0">
                    <a:moveTo>
                      <a:pt x="57" y="0"/>
                    </a:moveTo>
                    <a:cubicBezTo>
                      <a:pt x="28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8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3" name="Google Shape;838;p34">
                <a:extLst>
                  <a:ext uri="{FF2B5EF4-FFF2-40B4-BE49-F238E27FC236}">
                    <a16:creationId xmlns:a16="http://schemas.microsoft.com/office/drawing/2014/main" id="{D85D54D4-3F74-29C7-C629-F7EEF12D7B5F}"/>
                  </a:ext>
                </a:extLst>
              </p:cNvPr>
              <p:cNvSpPr/>
              <p:nvPr/>
            </p:nvSpPr>
            <p:spPr>
              <a:xfrm>
                <a:off x="2453306" y="2268249"/>
                <a:ext cx="1562719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31328" extrusionOk="0">
                    <a:moveTo>
                      <a:pt x="498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3" y="31327"/>
                    </a:lnTo>
                    <a:cubicBezTo>
                      <a:pt x="26394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4" name="Google Shape;839;p34">
                <a:extLst>
                  <a:ext uri="{FF2B5EF4-FFF2-40B4-BE49-F238E27FC236}">
                    <a16:creationId xmlns:a16="http://schemas.microsoft.com/office/drawing/2014/main" id="{B834C38A-8A9D-375C-0786-D0E2532523EC}"/>
                  </a:ext>
                </a:extLst>
              </p:cNvPr>
              <p:cNvSpPr/>
              <p:nvPr/>
            </p:nvSpPr>
            <p:spPr>
              <a:xfrm>
                <a:off x="2474965" y="1590556"/>
                <a:ext cx="1518556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83" h="9403" extrusionOk="0">
                    <a:moveTo>
                      <a:pt x="57" y="0"/>
                    </a:moveTo>
                    <a:cubicBezTo>
                      <a:pt x="29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9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83" y="9374"/>
                      <a:pt x="25883" y="9346"/>
                    </a:cubicBezTo>
                    <a:lnTo>
                      <a:pt x="25883" y="42"/>
                    </a:lnTo>
                    <a:cubicBezTo>
                      <a:pt x="25883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6" name="Google Shape;841;p34">
                <a:extLst>
                  <a:ext uri="{FF2B5EF4-FFF2-40B4-BE49-F238E27FC236}">
                    <a16:creationId xmlns:a16="http://schemas.microsoft.com/office/drawing/2014/main" id="{B26D6BF0-61EE-7655-4C19-C4B131DA01B4}"/>
                  </a:ext>
                </a:extLst>
              </p:cNvPr>
              <p:cNvSpPr/>
              <p:nvPr/>
            </p:nvSpPr>
            <p:spPr>
              <a:xfrm>
                <a:off x="468302" y="2267225"/>
                <a:ext cx="1562661" cy="1702692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497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6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7" name="Google Shape;842;p34">
                <a:extLst>
                  <a:ext uri="{FF2B5EF4-FFF2-40B4-BE49-F238E27FC236}">
                    <a16:creationId xmlns:a16="http://schemas.microsoft.com/office/drawing/2014/main" id="{C593B779-5BEA-0E0E-B6D3-78371985B09E}"/>
                  </a:ext>
                </a:extLst>
              </p:cNvPr>
              <p:cNvSpPr/>
              <p:nvPr/>
            </p:nvSpPr>
            <p:spPr>
              <a:xfrm>
                <a:off x="468281" y="1590556"/>
                <a:ext cx="1562682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2" y="0"/>
                    </a:moveTo>
                    <a:cubicBezTo>
                      <a:pt x="14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14" y="9402"/>
                      <a:pt x="42" y="9402"/>
                    </a:cubicBezTo>
                    <a:lnTo>
                      <a:pt x="25811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 dirty="0"/>
              </a:p>
            </p:txBody>
          </p:sp>
          <p:sp>
            <p:nvSpPr>
              <p:cNvPr id="39" name="Google Shape;844;p34">
                <a:extLst>
                  <a:ext uri="{FF2B5EF4-FFF2-40B4-BE49-F238E27FC236}">
                    <a16:creationId xmlns:a16="http://schemas.microsoft.com/office/drawing/2014/main" id="{7E0ACD13-EB4F-C7C1-55B2-12C901E94545}"/>
                  </a:ext>
                </a:extLst>
              </p:cNvPr>
              <p:cNvSpPr/>
              <p:nvPr/>
            </p:nvSpPr>
            <p:spPr>
              <a:xfrm>
                <a:off x="6478480" y="1686629"/>
                <a:ext cx="378925" cy="36242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174" extrusionOk="0">
                    <a:moveTo>
                      <a:pt x="3760" y="741"/>
                    </a:moveTo>
                    <a:cubicBezTo>
                      <a:pt x="4696" y="741"/>
                      <a:pt x="5461" y="1494"/>
                      <a:pt x="5461" y="2443"/>
                    </a:cubicBezTo>
                    <a:cubicBezTo>
                      <a:pt x="5461" y="3379"/>
                      <a:pt x="4696" y="4145"/>
                      <a:pt x="3760" y="4145"/>
                    </a:cubicBezTo>
                    <a:cubicBezTo>
                      <a:pt x="2824" y="4145"/>
                      <a:pt x="2058" y="3379"/>
                      <a:pt x="2058" y="2443"/>
                    </a:cubicBezTo>
                    <a:cubicBezTo>
                      <a:pt x="2058" y="1494"/>
                      <a:pt x="2824" y="741"/>
                      <a:pt x="3760" y="741"/>
                    </a:cubicBezTo>
                    <a:close/>
                    <a:moveTo>
                      <a:pt x="3752" y="1"/>
                    </a:moveTo>
                    <a:cubicBezTo>
                      <a:pt x="3125" y="1"/>
                      <a:pt x="2497" y="238"/>
                      <a:pt x="2015" y="713"/>
                    </a:cubicBezTo>
                    <a:cubicBezTo>
                      <a:pt x="1164" y="1579"/>
                      <a:pt x="1065" y="2897"/>
                      <a:pt x="1746" y="3861"/>
                    </a:cubicBezTo>
                    <a:lnTo>
                      <a:pt x="171" y="5421"/>
                    </a:lnTo>
                    <a:cubicBezTo>
                      <a:pt x="1" y="5591"/>
                      <a:pt x="1" y="5875"/>
                      <a:pt x="171" y="6045"/>
                    </a:cubicBezTo>
                    <a:cubicBezTo>
                      <a:pt x="256" y="6130"/>
                      <a:pt x="370" y="6174"/>
                      <a:pt x="469" y="6174"/>
                    </a:cubicBezTo>
                    <a:cubicBezTo>
                      <a:pt x="583" y="6174"/>
                      <a:pt x="696" y="6130"/>
                      <a:pt x="781" y="6045"/>
                    </a:cubicBezTo>
                    <a:lnTo>
                      <a:pt x="2355" y="4472"/>
                    </a:lnTo>
                    <a:cubicBezTo>
                      <a:pt x="2773" y="4765"/>
                      <a:pt x="3265" y="4912"/>
                      <a:pt x="3757" y="4912"/>
                    </a:cubicBezTo>
                    <a:cubicBezTo>
                      <a:pt x="4385" y="4912"/>
                      <a:pt x="5013" y="4672"/>
                      <a:pt x="5490" y="4188"/>
                    </a:cubicBezTo>
                    <a:cubicBezTo>
                      <a:pt x="6454" y="3237"/>
                      <a:pt x="6454" y="1677"/>
                      <a:pt x="5490" y="713"/>
                    </a:cubicBezTo>
                    <a:cubicBezTo>
                      <a:pt x="5008" y="238"/>
                      <a:pt x="4380" y="1"/>
                      <a:pt x="3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7" name="Google Shape;847;p34">
                <a:extLst>
                  <a:ext uri="{FF2B5EF4-FFF2-40B4-BE49-F238E27FC236}">
                    <a16:creationId xmlns:a16="http://schemas.microsoft.com/office/drawing/2014/main" id="{3F5130FD-07A4-F13D-C4C6-0D5BAB1E5A11}"/>
                  </a:ext>
                </a:extLst>
              </p:cNvPr>
              <p:cNvSpPr/>
              <p:nvPr/>
            </p:nvSpPr>
            <p:spPr>
              <a:xfrm>
                <a:off x="814639" y="1914369"/>
                <a:ext cx="21661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83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42" y="583"/>
                      <a:pt x="85" y="568"/>
                      <a:pt x="127" y="539"/>
                    </a:cubicBezTo>
                    <a:cubicBezTo>
                      <a:pt x="284" y="469"/>
                      <a:pt x="369" y="356"/>
                      <a:pt x="354" y="227"/>
                    </a:cubicBezTo>
                    <a:cubicBezTo>
                      <a:pt x="354" y="114"/>
                      <a:pt x="212" y="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1" name="Google Shape;849;p34">
                <a:extLst>
                  <a:ext uri="{FF2B5EF4-FFF2-40B4-BE49-F238E27FC236}">
                    <a16:creationId xmlns:a16="http://schemas.microsoft.com/office/drawing/2014/main" id="{00B34C91-4070-60B7-07CE-16D16A0B0D0E}"/>
                  </a:ext>
                </a:extLst>
              </p:cNvPr>
              <p:cNvSpPr/>
              <p:nvPr/>
            </p:nvSpPr>
            <p:spPr>
              <a:xfrm>
                <a:off x="2622375" y="1858189"/>
                <a:ext cx="345523" cy="180334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072" extrusionOk="0">
                    <a:moveTo>
                      <a:pt x="1462" y="0"/>
                    </a:moveTo>
                    <a:cubicBezTo>
                      <a:pt x="1365" y="0"/>
                      <a:pt x="1269" y="36"/>
                      <a:pt x="1191" y="107"/>
                    </a:cubicBezTo>
                    <a:cubicBezTo>
                      <a:pt x="567" y="674"/>
                      <a:pt x="127" y="1568"/>
                      <a:pt x="29" y="2589"/>
                    </a:cubicBezTo>
                    <a:cubicBezTo>
                      <a:pt x="0" y="2844"/>
                      <a:pt x="199" y="3071"/>
                      <a:pt x="454" y="3071"/>
                    </a:cubicBezTo>
                    <a:lnTo>
                      <a:pt x="5418" y="3071"/>
                    </a:lnTo>
                    <a:cubicBezTo>
                      <a:pt x="5673" y="3071"/>
                      <a:pt x="5885" y="2844"/>
                      <a:pt x="5843" y="2589"/>
                    </a:cubicBezTo>
                    <a:cubicBezTo>
                      <a:pt x="5701" y="1568"/>
                      <a:pt x="5106" y="674"/>
                      <a:pt x="4453" y="107"/>
                    </a:cubicBezTo>
                    <a:cubicBezTo>
                      <a:pt x="4373" y="39"/>
                      <a:pt x="4276" y="7"/>
                      <a:pt x="4178" y="7"/>
                    </a:cubicBezTo>
                    <a:cubicBezTo>
                      <a:pt x="4070" y="7"/>
                      <a:pt x="3961" y="47"/>
                      <a:pt x="3871" y="121"/>
                    </a:cubicBezTo>
                    <a:cubicBezTo>
                      <a:pt x="3588" y="348"/>
                      <a:pt x="3219" y="490"/>
                      <a:pt x="2808" y="490"/>
                    </a:cubicBezTo>
                    <a:cubicBezTo>
                      <a:pt x="2396" y="490"/>
                      <a:pt x="2028" y="348"/>
                      <a:pt x="1744" y="107"/>
                    </a:cubicBezTo>
                    <a:cubicBezTo>
                      <a:pt x="1659" y="36"/>
                      <a:pt x="1560" y="0"/>
                      <a:pt x="1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2" name="Google Shape;850;p34">
                <a:extLst>
                  <a:ext uri="{FF2B5EF4-FFF2-40B4-BE49-F238E27FC236}">
                    <a16:creationId xmlns:a16="http://schemas.microsoft.com/office/drawing/2014/main" id="{31AA08BA-CD22-4D95-52A8-62F0DB666199}"/>
                  </a:ext>
                </a:extLst>
              </p:cNvPr>
              <p:cNvSpPr/>
              <p:nvPr/>
            </p:nvSpPr>
            <p:spPr>
              <a:xfrm>
                <a:off x="2698105" y="1679611"/>
                <a:ext cx="179043" cy="17904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518" y="0"/>
                    </a:moveTo>
                    <a:cubicBezTo>
                      <a:pt x="681" y="0"/>
                      <a:pt x="0" y="681"/>
                      <a:pt x="0" y="1518"/>
                    </a:cubicBezTo>
                    <a:cubicBezTo>
                      <a:pt x="0" y="1844"/>
                      <a:pt x="100" y="2156"/>
                      <a:pt x="284" y="2398"/>
                    </a:cubicBezTo>
                    <a:cubicBezTo>
                      <a:pt x="554" y="2795"/>
                      <a:pt x="1008" y="3050"/>
                      <a:pt x="1518" y="3050"/>
                    </a:cubicBezTo>
                    <a:cubicBezTo>
                      <a:pt x="2029" y="3050"/>
                      <a:pt x="2483" y="2795"/>
                      <a:pt x="2766" y="2398"/>
                    </a:cubicBezTo>
                    <a:cubicBezTo>
                      <a:pt x="2936" y="2156"/>
                      <a:pt x="3050" y="1844"/>
                      <a:pt x="3050" y="1518"/>
                    </a:cubicBezTo>
                    <a:cubicBezTo>
                      <a:pt x="3050" y="681"/>
                      <a:pt x="2369" y="0"/>
                      <a:pt x="1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3" name="Google Shape;851;p34">
                <a:extLst>
                  <a:ext uri="{FF2B5EF4-FFF2-40B4-BE49-F238E27FC236}">
                    <a16:creationId xmlns:a16="http://schemas.microsoft.com/office/drawing/2014/main" id="{5E660DAF-80EF-4068-59ED-17D8314D4762}"/>
                  </a:ext>
                </a:extLst>
              </p:cNvPr>
              <p:cNvSpPr/>
              <p:nvPr/>
            </p:nvSpPr>
            <p:spPr>
              <a:xfrm>
                <a:off x="4621827" y="1708787"/>
                <a:ext cx="39465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34" extrusionOk="0">
                    <a:moveTo>
                      <a:pt x="2014" y="0"/>
                    </a:moveTo>
                    <a:cubicBezTo>
                      <a:pt x="1731" y="0"/>
                      <a:pt x="1475" y="199"/>
                      <a:pt x="1390" y="454"/>
                    </a:cubicBezTo>
                    <a:lnTo>
                      <a:pt x="227" y="454"/>
                    </a:lnTo>
                    <a:cubicBezTo>
                      <a:pt x="99" y="454"/>
                      <a:pt x="1" y="553"/>
                      <a:pt x="1" y="666"/>
                    </a:cubicBezTo>
                    <a:cubicBezTo>
                      <a:pt x="1" y="794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48"/>
                      <a:pt x="1731" y="1333"/>
                      <a:pt x="2014" y="1333"/>
                    </a:cubicBezTo>
                    <a:cubicBezTo>
                      <a:pt x="2312" y="1333"/>
                      <a:pt x="2553" y="1148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94"/>
                      <a:pt x="6723" y="666"/>
                    </a:cubicBezTo>
                    <a:cubicBezTo>
                      <a:pt x="6723" y="553"/>
                      <a:pt x="6623" y="454"/>
                      <a:pt x="6509" y="454"/>
                    </a:cubicBezTo>
                    <a:lnTo>
                      <a:pt x="2638" y="454"/>
                    </a:lnTo>
                    <a:cubicBezTo>
                      <a:pt x="2553" y="199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4" name="Google Shape;852;p34">
                <a:extLst>
                  <a:ext uri="{FF2B5EF4-FFF2-40B4-BE49-F238E27FC236}">
                    <a16:creationId xmlns:a16="http://schemas.microsoft.com/office/drawing/2014/main" id="{FF9FB828-A367-2636-3816-F6220D395832}"/>
                  </a:ext>
                </a:extLst>
              </p:cNvPr>
              <p:cNvSpPr/>
              <p:nvPr/>
            </p:nvSpPr>
            <p:spPr>
              <a:xfrm>
                <a:off x="4621827" y="1931041"/>
                <a:ext cx="394657" cy="77487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20" extrusionOk="0">
                    <a:moveTo>
                      <a:pt x="2014" y="0"/>
                    </a:moveTo>
                    <a:cubicBezTo>
                      <a:pt x="1731" y="0"/>
                      <a:pt x="1475" y="185"/>
                      <a:pt x="1390" y="440"/>
                    </a:cubicBezTo>
                    <a:lnTo>
                      <a:pt x="227" y="440"/>
                    </a:lnTo>
                    <a:cubicBezTo>
                      <a:pt x="99" y="440"/>
                      <a:pt x="1" y="539"/>
                      <a:pt x="1" y="667"/>
                    </a:cubicBezTo>
                    <a:cubicBezTo>
                      <a:pt x="1" y="781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35"/>
                      <a:pt x="1731" y="1320"/>
                      <a:pt x="2014" y="1320"/>
                    </a:cubicBezTo>
                    <a:cubicBezTo>
                      <a:pt x="2312" y="1320"/>
                      <a:pt x="2553" y="1135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81"/>
                      <a:pt x="6723" y="667"/>
                    </a:cubicBezTo>
                    <a:cubicBezTo>
                      <a:pt x="6723" y="539"/>
                      <a:pt x="6623" y="440"/>
                      <a:pt x="6509" y="440"/>
                    </a:cubicBezTo>
                    <a:lnTo>
                      <a:pt x="2638" y="440"/>
                    </a:lnTo>
                    <a:cubicBezTo>
                      <a:pt x="2553" y="185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5" name="Google Shape;853;p34">
                <a:extLst>
                  <a:ext uri="{FF2B5EF4-FFF2-40B4-BE49-F238E27FC236}">
                    <a16:creationId xmlns:a16="http://schemas.microsoft.com/office/drawing/2014/main" id="{1E1920F0-B702-3AB9-6583-B1C0A7D5C373}"/>
                  </a:ext>
                </a:extLst>
              </p:cNvPr>
              <p:cNvSpPr/>
              <p:nvPr/>
            </p:nvSpPr>
            <p:spPr>
              <a:xfrm>
                <a:off x="4581849" y="1823671"/>
                <a:ext cx="393835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34" extrusionOk="0">
                    <a:moveTo>
                      <a:pt x="5347" y="0"/>
                    </a:moveTo>
                    <a:cubicBezTo>
                      <a:pt x="5063" y="0"/>
                      <a:pt x="4808" y="199"/>
                      <a:pt x="4723" y="454"/>
                    </a:cubicBezTo>
                    <a:lnTo>
                      <a:pt x="213" y="454"/>
                    </a:lnTo>
                    <a:cubicBezTo>
                      <a:pt x="86" y="454"/>
                      <a:pt x="1" y="553"/>
                      <a:pt x="1" y="666"/>
                    </a:cubicBezTo>
                    <a:cubicBezTo>
                      <a:pt x="1" y="794"/>
                      <a:pt x="86" y="880"/>
                      <a:pt x="213" y="880"/>
                    </a:cubicBezTo>
                    <a:lnTo>
                      <a:pt x="4723" y="880"/>
                    </a:lnTo>
                    <a:cubicBezTo>
                      <a:pt x="4808" y="1148"/>
                      <a:pt x="5063" y="1333"/>
                      <a:pt x="5347" y="1333"/>
                    </a:cubicBezTo>
                    <a:cubicBezTo>
                      <a:pt x="5630" y="1333"/>
                      <a:pt x="5886" y="1148"/>
                      <a:pt x="5971" y="880"/>
                    </a:cubicBezTo>
                    <a:lnTo>
                      <a:pt x="6496" y="880"/>
                    </a:lnTo>
                    <a:cubicBezTo>
                      <a:pt x="6610" y="880"/>
                      <a:pt x="6708" y="794"/>
                      <a:pt x="6708" y="666"/>
                    </a:cubicBezTo>
                    <a:cubicBezTo>
                      <a:pt x="6708" y="553"/>
                      <a:pt x="6610" y="454"/>
                      <a:pt x="6496" y="454"/>
                    </a:cubicBezTo>
                    <a:lnTo>
                      <a:pt x="5971" y="454"/>
                    </a:lnTo>
                    <a:cubicBezTo>
                      <a:pt x="5886" y="199"/>
                      <a:pt x="5630" y="0"/>
                      <a:pt x="5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</p:grpSp>
        <p:sp>
          <p:nvSpPr>
            <p:cNvPr id="49" name="Google Shape;854;p34">
              <a:extLst>
                <a:ext uri="{FF2B5EF4-FFF2-40B4-BE49-F238E27FC236}">
                  <a16:creationId xmlns:a16="http://schemas.microsoft.com/office/drawing/2014/main" id="{04CD747B-189A-54AF-4399-D65A3708EA2D}"/>
                </a:ext>
              </a:extLst>
            </p:cNvPr>
            <p:cNvSpPr txBox="1"/>
            <p:nvPr/>
          </p:nvSpPr>
          <p:spPr>
            <a:xfrm>
              <a:off x="2291559" y="2902290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Acceso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55;p34">
              <a:extLst>
                <a:ext uri="{FF2B5EF4-FFF2-40B4-BE49-F238E27FC236}">
                  <a16:creationId xmlns:a16="http://schemas.microsoft.com/office/drawing/2014/main" id="{DA63CAED-5964-238D-23DE-CA9C00E9C413}"/>
                </a:ext>
              </a:extLst>
            </p:cNvPr>
            <p:cNvSpPr txBox="1"/>
            <p:nvPr/>
          </p:nvSpPr>
          <p:spPr>
            <a:xfrm>
              <a:off x="5779828" y="2826629"/>
              <a:ext cx="17641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Atención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56;p34">
              <a:extLst>
                <a:ext uri="{FF2B5EF4-FFF2-40B4-BE49-F238E27FC236}">
                  <a16:creationId xmlns:a16="http://schemas.microsoft.com/office/drawing/2014/main" id="{B4B007C4-A1E5-60CA-627D-EE3A3124C408}"/>
                </a:ext>
              </a:extLst>
            </p:cNvPr>
            <p:cNvSpPr txBox="1"/>
            <p:nvPr/>
          </p:nvSpPr>
          <p:spPr>
            <a:xfrm>
              <a:off x="9575478" y="2848746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Servicio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57;p34">
              <a:extLst>
                <a:ext uri="{FF2B5EF4-FFF2-40B4-BE49-F238E27FC236}">
                  <a16:creationId xmlns:a16="http://schemas.microsoft.com/office/drawing/2014/main" id="{1E4942FC-D4FD-6B3B-AC66-7D49327B2705}"/>
                </a:ext>
              </a:extLst>
            </p:cNvPr>
            <p:cNvSpPr txBox="1"/>
            <p:nvPr/>
          </p:nvSpPr>
          <p:spPr>
            <a:xfrm>
              <a:off x="12712620" y="2848746"/>
              <a:ext cx="23882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Seguimiento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862;p34">
              <a:extLst>
                <a:ext uri="{FF2B5EF4-FFF2-40B4-BE49-F238E27FC236}">
                  <a16:creationId xmlns:a16="http://schemas.microsoft.com/office/drawing/2014/main" id="{11BBD77F-8B9E-A332-18B9-5CA24428F73F}"/>
                </a:ext>
              </a:extLst>
            </p:cNvPr>
            <p:cNvSpPr txBox="1"/>
            <p:nvPr/>
          </p:nvSpPr>
          <p:spPr>
            <a:xfrm>
              <a:off x="1371453" y="4503155"/>
              <a:ext cx="2523227" cy="398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Call Center</a:t>
              </a:r>
            </a:p>
            <a:p>
              <a:pPr algn="ctr"/>
              <a:r>
                <a:rPr lang="e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Agendamiento de Servicios</a:t>
              </a:r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Anfitrion</a:t>
              </a:r>
            </a:p>
            <a:p>
              <a:pPr algn="ctr"/>
              <a:r>
                <a:rPr lang="es-CO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Información, dirección y acompañamiento</a:t>
              </a:r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863;p34">
              <a:extLst>
                <a:ext uri="{FF2B5EF4-FFF2-40B4-BE49-F238E27FC236}">
                  <a16:creationId xmlns:a16="http://schemas.microsoft.com/office/drawing/2014/main" id="{63366036-BB16-C46F-9657-7FAA4BB7C631}"/>
                </a:ext>
              </a:extLst>
            </p:cNvPr>
            <p:cNvSpPr txBox="1"/>
            <p:nvPr/>
          </p:nvSpPr>
          <p:spPr>
            <a:xfrm>
              <a:off x="4887321" y="4226245"/>
              <a:ext cx="2523227" cy="349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Medicina General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Especialistas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Hospitalaria</a:t>
              </a:r>
            </a:p>
          </p:txBody>
        </p:sp>
        <p:sp>
          <p:nvSpPr>
            <p:cNvPr id="59" name="Google Shape;864;p34">
              <a:extLst>
                <a:ext uri="{FF2B5EF4-FFF2-40B4-BE49-F238E27FC236}">
                  <a16:creationId xmlns:a16="http://schemas.microsoft.com/office/drawing/2014/main" id="{6EC9A2D3-F031-8CD0-4F2B-5347141980E2}"/>
                </a:ext>
              </a:extLst>
            </p:cNvPr>
            <p:cNvSpPr txBox="1"/>
            <p:nvPr/>
          </p:nvSpPr>
          <p:spPr>
            <a:xfrm>
              <a:off x="8496314" y="5751754"/>
              <a:ext cx="2774732" cy="2737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Dispensación Medicamentos</a:t>
              </a:r>
            </a:p>
          </p:txBody>
        </p:sp>
        <p:sp>
          <p:nvSpPr>
            <p:cNvPr id="60" name="Google Shape;865;p34">
              <a:extLst>
                <a:ext uri="{FF2B5EF4-FFF2-40B4-BE49-F238E27FC236}">
                  <a16:creationId xmlns:a16="http://schemas.microsoft.com/office/drawing/2014/main" id="{66525DB2-9010-1D63-A971-266BBA451F75}"/>
                </a:ext>
              </a:extLst>
            </p:cNvPr>
            <p:cNvSpPr txBox="1"/>
            <p:nvPr/>
          </p:nvSpPr>
          <p:spPr>
            <a:xfrm>
              <a:off x="12292143" y="4588487"/>
              <a:ext cx="2523227" cy="3129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Informes de Ley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Prestaciones en curso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FeedBack Operativo</a:t>
              </a:r>
              <a:endParaRPr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8961ACF-B9B5-D329-BAEF-4F9513D3C888}"/>
                </a:ext>
              </a:extLst>
            </p:cNvPr>
            <p:cNvGrpSpPr/>
            <p:nvPr/>
          </p:nvGrpSpPr>
          <p:grpSpPr>
            <a:xfrm>
              <a:off x="1046997" y="2508913"/>
              <a:ext cx="1559161" cy="1518216"/>
              <a:chOff x="2497804" y="2396003"/>
              <a:chExt cx="1518216" cy="151821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9D57787C-73B6-BE12-B670-7F2D4AEF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2F4F3"/>
                  </a:clrFrom>
                  <a:clrTo>
                    <a:srgbClr val="F2F4F3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2497804" y="2396003"/>
                <a:ext cx="1518216" cy="1518216"/>
              </a:xfrm>
              <a:prstGeom prst="rect">
                <a:avLst/>
              </a:prstGeom>
            </p:spPr>
          </p:pic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95C585A5-2D65-FF65-2844-7785F5E21AB9}"/>
                  </a:ext>
                </a:extLst>
              </p:cNvPr>
              <p:cNvSpPr/>
              <p:nvPr/>
            </p:nvSpPr>
            <p:spPr>
              <a:xfrm>
                <a:off x="3167886" y="2944380"/>
                <a:ext cx="340887" cy="2665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E28F0-0354-913E-3757-3B210FE2B894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6" name="Google Shape;1184;p43">
            <a:extLst>
              <a:ext uri="{FF2B5EF4-FFF2-40B4-BE49-F238E27FC236}">
                <a16:creationId xmlns:a16="http://schemas.microsoft.com/office/drawing/2014/main" id="{BCE2E35D-D39B-D71D-EC5D-E9D96261EABF}"/>
              </a:ext>
            </a:extLst>
          </p:cNvPr>
          <p:cNvGrpSpPr/>
          <p:nvPr/>
        </p:nvGrpSpPr>
        <p:grpSpPr>
          <a:xfrm>
            <a:off x="10537913" y="2155483"/>
            <a:ext cx="3786907" cy="5626913"/>
            <a:chOff x="5496050" y="1123468"/>
            <a:chExt cx="1975062" cy="2934717"/>
          </a:xfrm>
        </p:grpSpPr>
        <p:sp>
          <p:nvSpPr>
            <p:cNvPr id="7" name="Google Shape;1185;p43">
              <a:extLst>
                <a:ext uri="{FF2B5EF4-FFF2-40B4-BE49-F238E27FC236}">
                  <a16:creationId xmlns:a16="http://schemas.microsoft.com/office/drawing/2014/main" id="{E6ABA3A3-C02B-77F9-9E8E-11D18AF20C88}"/>
                </a:ext>
              </a:extLst>
            </p:cNvPr>
            <p:cNvSpPr/>
            <p:nvPr/>
          </p:nvSpPr>
          <p:spPr>
            <a:xfrm>
              <a:off x="5496050" y="1123468"/>
              <a:ext cx="771452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7465" y="1"/>
                  </a:moveTo>
                  <a:lnTo>
                    <a:pt x="1" y="4254"/>
                  </a:lnTo>
                  <a:lnTo>
                    <a:pt x="1" y="20314"/>
                  </a:lnTo>
                  <a:lnTo>
                    <a:pt x="7465" y="20314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Ordenamientos</a:t>
              </a:r>
              <a:endParaRPr sz="2800" b="1" dirty="0"/>
            </a:p>
          </p:txBody>
        </p:sp>
        <p:sp>
          <p:nvSpPr>
            <p:cNvPr id="8" name="Google Shape;1186;p43">
              <a:extLst>
                <a:ext uri="{FF2B5EF4-FFF2-40B4-BE49-F238E27FC236}">
                  <a16:creationId xmlns:a16="http://schemas.microsoft.com/office/drawing/2014/main" id="{75408F9F-2F93-524F-E2E3-03620CEE9913}"/>
                </a:ext>
              </a:extLst>
            </p:cNvPr>
            <p:cNvSpPr/>
            <p:nvPr/>
          </p:nvSpPr>
          <p:spPr>
            <a:xfrm>
              <a:off x="5496062" y="3083944"/>
              <a:ext cx="1975034" cy="593112"/>
            </a:xfrm>
            <a:custGeom>
              <a:avLst/>
              <a:gdLst/>
              <a:ahLst/>
              <a:cxnLst/>
              <a:rect l="l" t="t" r="r" b="b"/>
              <a:pathLst>
                <a:path w="19112" h="9581" extrusionOk="0">
                  <a:moveTo>
                    <a:pt x="1" y="0"/>
                  </a:moveTo>
                  <a:cubicBezTo>
                    <a:pt x="1939" y="3191"/>
                    <a:pt x="3887" y="6391"/>
                    <a:pt x="5824" y="9580"/>
                  </a:cubicBezTo>
                  <a:lnTo>
                    <a:pt x="19112" y="9580"/>
                  </a:lnTo>
                  <a:cubicBezTo>
                    <a:pt x="15236" y="6391"/>
                    <a:pt x="11340" y="3191"/>
                    <a:pt x="7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9" name="Google Shape;1187;p43">
              <a:extLst>
                <a:ext uri="{FF2B5EF4-FFF2-40B4-BE49-F238E27FC236}">
                  <a16:creationId xmlns:a16="http://schemas.microsoft.com/office/drawing/2014/main" id="{46AA0A96-D586-94A6-78D0-0B278882BE83}"/>
                </a:ext>
              </a:extLst>
            </p:cNvPr>
            <p:cNvSpPr txBox="1"/>
            <p:nvPr/>
          </p:nvSpPr>
          <p:spPr>
            <a:xfrm>
              <a:off x="58613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188;p43">
              <a:extLst>
                <a:ext uri="{FF2B5EF4-FFF2-40B4-BE49-F238E27FC236}">
                  <a16:creationId xmlns:a16="http://schemas.microsoft.com/office/drawing/2014/main" id="{37D552CB-B226-CD17-C9EE-44607EFF0959}"/>
                </a:ext>
              </a:extLst>
            </p:cNvPr>
            <p:cNvSpPr txBox="1"/>
            <p:nvPr/>
          </p:nvSpPr>
          <p:spPr>
            <a:xfrm>
              <a:off x="6098012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 ampliada</a:t>
              </a:r>
              <a:endParaRPr sz="3068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190;p43">
            <a:extLst>
              <a:ext uri="{FF2B5EF4-FFF2-40B4-BE49-F238E27FC236}">
                <a16:creationId xmlns:a16="http://schemas.microsoft.com/office/drawing/2014/main" id="{EA47665B-7D44-A16D-C0F1-6122FA678D2E}"/>
              </a:ext>
            </a:extLst>
          </p:cNvPr>
          <p:cNvGrpSpPr/>
          <p:nvPr/>
        </p:nvGrpSpPr>
        <p:grpSpPr>
          <a:xfrm>
            <a:off x="8765216" y="1989243"/>
            <a:ext cx="2780837" cy="5793153"/>
            <a:chOff x="4571500" y="1036764"/>
            <a:chExt cx="1450346" cy="3021421"/>
          </a:xfrm>
        </p:grpSpPr>
        <p:sp>
          <p:nvSpPr>
            <p:cNvPr id="13" name="Google Shape;1191;p43">
              <a:extLst>
                <a:ext uri="{FF2B5EF4-FFF2-40B4-BE49-F238E27FC236}">
                  <a16:creationId xmlns:a16="http://schemas.microsoft.com/office/drawing/2014/main" id="{E9B70DE0-1DDD-6502-E08B-58D04903D807}"/>
                </a:ext>
              </a:extLst>
            </p:cNvPr>
            <p:cNvSpPr/>
            <p:nvPr/>
          </p:nvSpPr>
          <p:spPr>
            <a:xfrm>
              <a:off x="4647626" y="1036764"/>
              <a:ext cx="772363" cy="2099149"/>
            </a:xfrm>
            <a:custGeom>
              <a:avLst/>
              <a:gdLst/>
              <a:ahLst/>
              <a:cxnLst/>
              <a:rect l="l" t="t" r="r" b="b"/>
              <a:pathLst>
                <a:path w="7474" h="20315" extrusionOk="0">
                  <a:moveTo>
                    <a:pt x="0" y="1"/>
                  </a:moveTo>
                  <a:lnTo>
                    <a:pt x="0" y="20314"/>
                  </a:lnTo>
                  <a:lnTo>
                    <a:pt x="7474" y="20314"/>
                  </a:lnTo>
                  <a:lnTo>
                    <a:pt x="7474" y="4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Direccionamiento</a:t>
              </a:r>
              <a:endParaRPr sz="2800" b="1" dirty="0"/>
            </a:p>
          </p:txBody>
        </p:sp>
        <p:sp>
          <p:nvSpPr>
            <p:cNvPr id="14" name="Google Shape;1192;p43">
              <a:extLst>
                <a:ext uri="{FF2B5EF4-FFF2-40B4-BE49-F238E27FC236}">
                  <a16:creationId xmlns:a16="http://schemas.microsoft.com/office/drawing/2014/main" id="{A00B6C6F-E3C1-E6AE-090D-5DB10987A66A}"/>
                </a:ext>
              </a:extLst>
            </p:cNvPr>
            <p:cNvSpPr/>
            <p:nvPr/>
          </p:nvSpPr>
          <p:spPr>
            <a:xfrm>
              <a:off x="4647631" y="3083944"/>
              <a:ext cx="1374215" cy="593112"/>
            </a:xfrm>
            <a:custGeom>
              <a:avLst/>
              <a:gdLst/>
              <a:ahLst/>
              <a:cxnLst/>
              <a:rect l="l" t="t" r="r" b="b"/>
              <a:pathLst>
                <a:path w="13298" h="9581" extrusionOk="0">
                  <a:moveTo>
                    <a:pt x="0" y="0"/>
                  </a:moveTo>
                  <a:lnTo>
                    <a:pt x="0" y="9580"/>
                  </a:lnTo>
                  <a:lnTo>
                    <a:pt x="13297" y="9580"/>
                  </a:lnTo>
                  <a:cubicBezTo>
                    <a:pt x="11360" y="6391"/>
                    <a:pt x="9422" y="3191"/>
                    <a:pt x="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5" name="Google Shape;1193;p43">
              <a:extLst>
                <a:ext uri="{FF2B5EF4-FFF2-40B4-BE49-F238E27FC236}">
                  <a16:creationId xmlns:a16="http://schemas.microsoft.com/office/drawing/2014/main" id="{E3790713-B49C-5385-052B-FEC37D95E331}"/>
                </a:ext>
              </a:extLst>
            </p:cNvPr>
            <p:cNvSpPr txBox="1"/>
            <p:nvPr/>
          </p:nvSpPr>
          <p:spPr>
            <a:xfrm>
              <a:off x="45715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194;p43">
              <a:extLst>
                <a:ext uri="{FF2B5EF4-FFF2-40B4-BE49-F238E27FC236}">
                  <a16:creationId xmlns:a16="http://schemas.microsoft.com/office/drawing/2014/main" id="{B8C2F8A7-18E8-295A-649E-34DD9F4B6724}"/>
                </a:ext>
              </a:extLst>
            </p:cNvPr>
            <p:cNvSpPr txBox="1"/>
            <p:nvPr/>
          </p:nvSpPr>
          <p:spPr>
            <a:xfrm>
              <a:off x="4648200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Oportuno</a:t>
              </a:r>
              <a:endParaRPr sz="3068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196;p43">
            <a:extLst>
              <a:ext uri="{FF2B5EF4-FFF2-40B4-BE49-F238E27FC236}">
                <a16:creationId xmlns:a16="http://schemas.microsoft.com/office/drawing/2014/main" id="{9C9D163A-F5BF-5F7C-CBBF-70C662BEF5DA}"/>
              </a:ext>
            </a:extLst>
          </p:cNvPr>
          <p:cNvGrpSpPr/>
          <p:nvPr/>
        </p:nvGrpSpPr>
        <p:grpSpPr>
          <a:xfrm>
            <a:off x="6132494" y="2155498"/>
            <a:ext cx="2778634" cy="5626899"/>
            <a:chOff x="3198403" y="1123476"/>
            <a:chExt cx="1449197" cy="2934710"/>
          </a:xfrm>
        </p:grpSpPr>
        <p:sp>
          <p:nvSpPr>
            <p:cNvPr id="19" name="Google Shape;1197;p43">
              <a:extLst>
                <a:ext uri="{FF2B5EF4-FFF2-40B4-BE49-F238E27FC236}">
                  <a16:creationId xmlns:a16="http://schemas.microsoft.com/office/drawing/2014/main" id="{3D35E748-F2DB-14B0-F814-5014C01E0121}"/>
                </a:ext>
              </a:extLst>
            </p:cNvPr>
            <p:cNvSpPr/>
            <p:nvPr/>
          </p:nvSpPr>
          <p:spPr>
            <a:xfrm>
              <a:off x="3800229" y="1123476"/>
              <a:ext cx="771330" cy="2099149"/>
            </a:xfrm>
            <a:custGeom>
              <a:avLst/>
              <a:gdLst/>
              <a:ahLst/>
              <a:cxnLst/>
              <a:rect l="l" t="t" r="r" b="b"/>
              <a:pathLst>
                <a:path w="7464" h="20315" extrusionOk="0">
                  <a:moveTo>
                    <a:pt x="7463" y="1"/>
                  </a:moveTo>
                  <a:lnTo>
                    <a:pt x="0" y="4413"/>
                  </a:lnTo>
                  <a:lnTo>
                    <a:pt x="0" y="20314"/>
                  </a:lnTo>
                  <a:lnTo>
                    <a:pt x="7463" y="20314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Atención</a:t>
              </a:r>
              <a:endParaRPr sz="3451" b="1" dirty="0"/>
            </a:p>
          </p:txBody>
        </p:sp>
        <p:sp>
          <p:nvSpPr>
            <p:cNvPr id="20" name="Google Shape;1198;p43">
              <a:extLst>
                <a:ext uri="{FF2B5EF4-FFF2-40B4-BE49-F238E27FC236}">
                  <a16:creationId xmlns:a16="http://schemas.microsoft.com/office/drawing/2014/main" id="{C3A0E1FF-B754-B051-343A-053EDD95ED05}"/>
                </a:ext>
              </a:extLst>
            </p:cNvPr>
            <p:cNvSpPr/>
            <p:nvPr/>
          </p:nvSpPr>
          <p:spPr>
            <a:xfrm>
              <a:off x="3198403" y="3083944"/>
              <a:ext cx="1373182" cy="593112"/>
            </a:xfrm>
            <a:custGeom>
              <a:avLst/>
              <a:gdLst/>
              <a:ahLst/>
              <a:cxnLst/>
              <a:rect l="l" t="t" r="r" b="b"/>
              <a:pathLst>
                <a:path w="13288" h="9581" extrusionOk="0">
                  <a:moveTo>
                    <a:pt x="5824" y="0"/>
                  </a:moveTo>
                  <a:cubicBezTo>
                    <a:pt x="3886" y="3191"/>
                    <a:pt x="1938" y="6391"/>
                    <a:pt x="1" y="9580"/>
                  </a:cubicBezTo>
                  <a:lnTo>
                    <a:pt x="13287" y="958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1" name="Google Shape;1199;p43">
              <a:extLst>
                <a:ext uri="{FF2B5EF4-FFF2-40B4-BE49-F238E27FC236}">
                  <a16:creationId xmlns:a16="http://schemas.microsoft.com/office/drawing/2014/main" id="{DFD5323D-B769-A49E-5637-AB4FE8D8CA7B}"/>
                </a:ext>
              </a:extLst>
            </p:cNvPr>
            <p:cNvSpPr txBox="1"/>
            <p:nvPr/>
          </p:nvSpPr>
          <p:spPr>
            <a:xfrm>
              <a:off x="33690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200;p43">
              <a:extLst>
                <a:ext uri="{FF2B5EF4-FFF2-40B4-BE49-F238E27FC236}">
                  <a16:creationId xmlns:a16="http://schemas.microsoft.com/office/drawing/2014/main" id="{E3952CCE-532D-BBF8-D943-BF13D3595784}"/>
                </a:ext>
              </a:extLst>
            </p:cNvPr>
            <p:cNvSpPr txBox="1"/>
            <p:nvPr/>
          </p:nvSpPr>
          <p:spPr>
            <a:xfrm>
              <a:off x="3198725" y="3709586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Médicos</a:t>
              </a:r>
            </a:p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Dedicados </a:t>
              </a:r>
            </a:p>
            <a:p>
              <a:pPr algn="ctr"/>
              <a:endParaRPr sz="3068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" name="Google Shape;1202;p43">
            <a:extLst>
              <a:ext uri="{FF2B5EF4-FFF2-40B4-BE49-F238E27FC236}">
                <a16:creationId xmlns:a16="http://schemas.microsoft.com/office/drawing/2014/main" id="{381AFBB7-9A7E-25CF-9948-D7DFDF8090C2}"/>
              </a:ext>
            </a:extLst>
          </p:cNvPr>
          <p:cNvGrpSpPr/>
          <p:nvPr/>
        </p:nvGrpSpPr>
        <p:grpSpPr>
          <a:xfrm>
            <a:off x="3353801" y="2155482"/>
            <a:ext cx="3786756" cy="5617416"/>
            <a:chOff x="1749175" y="1123468"/>
            <a:chExt cx="1974983" cy="2929764"/>
          </a:xfrm>
        </p:grpSpPr>
        <p:sp>
          <p:nvSpPr>
            <p:cNvPr id="25" name="Google Shape;1203;p43">
              <a:extLst>
                <a:ext uri="{FF2B5EF4-FFF2-40B4-BE49-F238E27FC236}">
                  <a16:creationId xmlns:a16="http://schemas.microsoft.com/office/drawing/2014/main" id="{CFD4CF52-79FD-1E02-7C74-6E200EBCC60B}"/>
                </a:ext>
              </a:extLst>
            </p:cNvPr>
            <p:cNvSpPr/>
            <p:nvPr/>
          </p:nvSpPr>
          <p:spPr>
            <a:xfrm>
              <a:off x="2952725" y="1123468"/>
              <a:ext cx="771433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1" y="1"/>
                  </a:moveTo>
                  <a:lnTo>
                    <a:pt x="1" y="20314"/>
                  </a:lnTo>
                  <a:lnTo>
                    <a:pt x="7464" y="20314"/>
                  </a:lnTo>
                  <a:lnTo>
                    <a:pt x="7464" y="4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Admisión</a:t>
              </a:r>
              <a:endParaRPr sz="3451" b="1" dirty="0"/>
            </a:p>
          </p:txBody>
        </p:sp>
        <p:sp>
          <p:nvSpPr>
            <p:cNvPr id="26" name="Google Shape;1204;p43">
              <a:extLst>
                <a:ext uri="{FF2B5EF4-FFF2-40B4-BE49-F238E27FC236}">
                  <a16:creationId xmlns:a16="http://schemas.microsoft.com/office/drawing/2014/main" id="{CA75BB7C-E7F5-65A7-0374-0C7DED83BD78}"/>
                </a:ext>
              </a:extLst>
            </p:cNvPr>
            <p:cNvSpPr/>
            <p:nvPr/>
          </p:nvSpPr>
          <p:spPr>
            <a:xfrm>
              <a:off x="1749175" y="3083944"/>
              <a:ext cx="1974001" cy="593112"/>
            </a:xfrm>
            <a:custGeom>
              <a:avLst/>
              <a:gdLst/>
              <a:ahLst/>
              <a:cxnLst/>
              <a:rect l="l" t="t" r="r" b="b"/>
              <a:pathLst>
                <a:path w="19102" h="9581" extrusionOk="0">
                  <a:moveTo>
                    <a:pt x="11648" y="0"/>
                  </a:moveTo>
                  <a:cubicBezTo>
                    <a:pt x="7772" y="3191"/>
                    <a:pt x="3876" y="6391"/>
                    <a:pt x="0" y="9580"/>
                  </a:cubicBezTo>
                  <a:lnTo>
                    <a:pt x="13288" y="9580"/>
                  </a:lnTo>
                  <a:cubicBezTo>
                    <a:pt x="15225" y="6391"/>
                    <a:pt x="17164" y="3191"/>
                    <a:pt x="1910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7" name="Google Shape;1205;p43">
              <a:extLst>
                <a:ext uri="{FF2B5EF4-FFF2-40B4-BE49-F238E27FC236}">
                  <a16:creationId xmlns:a16="http://schemas.microsoft.com/office/drawing/2014/main" id="{6FA6D232-3443-6BCA-EBD3-3DC32D2CE9D5}"/>
                </a:ext>
              </a:extLst>
            </p:cNvPr>
            <p:cNvSpPr txBox="1"/>
            <p:nvPr/>
          </p:nvSpPr>
          <p:spPr>
            <a:xfrm>
              <a:off x="22655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1206;p43">
              <a:extLst>
                <a:ext uri="{FF2B5EF4-FFF2-40B4-BE49-F238E27FC236}">
                  <a16:creationId xmlns:a16="http://schemas.microsoft.com/office/drawing/2014/main" id="{0B3D6B0B-8197-9CFB-36BE-943A2CB32325}"/>
                </a:ext>
              </a:extLst>
            </p:cNvPr>
            <p:cNvSpPr txBox="1"/>
            <p:nvPr/>
          </p:nvSpPr>
          <p:spPr>
            <a:xfrm>
              <a:off x="1749249" y="3704632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bg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Preferencial</a:t>
              </a:r>
              <a:endParaRPr sz="3068" b="1" dirty="0">
                <a:solidFill>
                  <a:schemeClr val="bg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905267" y="357524"/>
            <a:ext cx="1213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5F3F"/>
                </a:solidFill>
              </a:rPr>
              <a:t>¿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Cómo</a:t>
            </a:r>
            <a:r>
              <a:rPr lang="es-CO" sz="4000" b="1" dirty="0">
                <a:solidFill>
                  <a:srgbClr val="FF5F3F"/>
                </a:solidFill>
              </a:rPr>
              <a:t> se </a:t>
            </a:r>
            <a:r>
              <a:rPr lang="es-CO" sz="5400" b="1" dirty="0">
                <a:solidFill>
                  <a:srgbClr val="FF5F3F"/>
                </a:solidFill>
              </a:rPr>
              <a:t>Acceden</a:t>
            </a:r>
            <a:r>
              <a:rPr lang="es-CO" sz="4000" b="1" dirty="0">
                <a:solidFill>
                  <a:srgbClr val="FF5F3F"/>
                </a:solidFill>
              </a:rPr>
              <a:t> a los </a:t>
            </a:r>
            <a:r>
              <a:rPr lang="es-CO" sz="4000" b="1" dirty="0">
                <a:solidFill>
                  <a:srgbClr val="A65C99"/>
                </a:solidFill>
                <a:latin typeface="DM Sans Medium" pitchFamily="2" charset="0"/>
              </a:rPr>
              <a:t>Servicios</a:t>
            </a:r>
            <a:r>
              <a:rPr lang="es-CO" sz="4000" b="1" dirty="0">
                <a:solidFill>
                  <a:srgbClr val="FF5F3F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F2563-595F-0DC8-4D02-97B85C256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971" y="3124785"/>
            <a:ext cx="2466710" cy="2466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D0B3-3B49-ADDB-D7AA-4E51A9D30BD3}"/>
              </a:ext>
            </a:extLst>
          </p:cNvPr>
          <p:cNvSpPr txBox="1"/>
          <p:nvPr/>
        </p:nvSpPr>
        <p:spPr>
          <a:xfrm>
            <a:off x="3711535" y="2893952"/>
            <a:ext cx="2510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defRPr>
            </a:lvl1pPr>
          </a:lstStyle>
          <a:p>
            <a:r>
              <a:rPr lang="es-CO" dirty="0" err="1"/>
              <a:t>Call</a:t>
            </a:r>
            <a:r>
              <a:rPr lang="es-CO" dirty="0"/>
              <a:t> Center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C807D6-2858-052A-E81B-91BB126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395" y="5824917"/>
            <a:ext cx="1366235" cy="13723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B392F-32F2-A3D8-397F-9B2FE0318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2051" y="3384415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18F36-B8AA-BDDD-5344-3246DFA38CF5}"/>
              </a:ext>
            </a:extLst>
          </p:cNvPr>
          <p:cNvSpPr txBox="1"/>
          <p:nvPr/>
        </p:nvSpPr>
        <p:spPr>
          <a:xfrm>
            <a:off x="8911768" y="5519905"/>
            <a:ext cx="5803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Liz Ocampo C.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Enfermera Jefe </a:t>
            </a:r>
          </a:p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Inés Pineda P.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Aux. Enfermería</a:t>
            </a:r>
            <a:endParaRPr lang="es-ES" sz="2400" dirty="0">
              <a:solidFill>
                <a:srgbClr val="EC5F44"/>
              </a:solidFill>
              <a:latin typeface="DM Sans" pitchFamily="2" charset="0"/>
            </a:endParaRPr>
          </a:p>
          <a:p>
            <a:pPr algn="ctr"/>
            <a:r>
              <a:rPr lang="es-ES" sz="2800" dirty="0">
                <a:latin typeface="DM Sans" pitchFamily="2" charset="0"/>
                <a:hlinkClick r:id="rId7"/>
              </a:rPr>
              <a:t>usuarios.foneca@zentria.com.co</a:t>
            </a:r>
            <a:endParaRPr lang="es-ES" sz="2800" dirty="0">
              <a:latin typeface="DM Sans" pitchFamily="2" charset="0"/>
            </a:endParaRPr>
          </a:p>
          <a:p>
            <a:pPr algn="ctr"/>
            <a:r>
              <a:rPr lang="es-ES" sz="2400" dirty="0">
                <a:latin typeface="DM Sans" pitchFamily="2" charset="0"/>
              </a:rPr>
              <a:t>Línea exclusiva </a:t>
            </a:r>
            <a:r>
              <a:rPr lang="es-ES" sz="2800" b="1" dirty="0">
                <a:latin typeface="DM Sans" pitchFamily="2" charset="0"/>
              </a:rPr>
              <a:t>3223659232</a:t>
            </a:r>
            <a:endParaRPr lang="es-419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DEF98-0FC8-E9E0-6BD8-E1361D2F20F4}"/>
              </a:ext>
            </a:extLst>
          </p:cNvPr>
          <p:cNvSpPr txBox="1"/>
          <p:nvPr/>
        </p:nvSpPr>
        <p:spPr>
          <a:xfrm>
            <a:off x="10367270" y="2930235"/>
            <a:ext cx="28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rPr>
              <a:t>ANFITRIONAS</a:t>
            </a:r>
            <a:endParaRPr lang="es-419" sz="3200" dirty="0">
              <a:solidFill>
                <a:srgbClr val="FF5F3F"/>
              </a:solidFill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79B20768-A967-EB46-0F42-224F853A9992}"/>
              </a:ext>
            </a:extLst>
          </p:cNvPr>
          <p:cNvSpPr txBox="1"/>
          <p:nvPr/>
        </p:nvSpPr>
        <p:spPr>
          <a:xfrm>
            <a:off x="2532675" y="5519905"/>
            <a:ext cx="436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 dirty="0">
                <a:solidFill>
                  <a:srgbClr val="00B094"/>
                </a:solidFill>
              </a:rPr>
              <a:t>TEL : 605 3868026</a:t>
            </a:r>
          </a:p>
          <a:p>
            <a:r>
              <a:rPr lang="es-CO" sz="3600" b="1" dirty="0">
                <a:solidFill>
                  <a:srgbClr val="00B094"/>
                </a:solidFill>
              </a:rPr>
              <a:t>          605 3868028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B5D5BFFD-62B3-80A9-3644-4BEE6A17D6D5}"/>
              </a:ext>
            </a:extLst>
          </p:cNvPr>
          <p:cNvSpPr txBox="1"/>
          <p:nvPr/>
        </p:nvSpPr>
        <p:spPr>
          <a:xfrm>
            <a:off x="2669731" y="6705179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Lunes a Viernes de 8 am a 5 pm</a:t>
            </a:r>
          </a:p>
          <a:p>
            <a:pPr algn="ctr"/>
            <a:r>
              <a:rPr lang="es-CO" sz="2000" dirty="0"/>
              <a:t>Sábados de 8 am a 12m</a:t>
            </a:r>
          </a:p>
        </p:txBody>
      </p:sp>
    </p:spTree>
    <p:extLst>
      <p:ext uri="{BB962C8B-B14F-4D97-AF65-F5344CB8AC3E}">
        <p14:creationId xmlns:p14="http://schemas.microsoft.com/office/powerpoint/2010/main" val="321003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Zentria">
      <a:dk1>
        <a:sysClr val="windowText" lastClr="000000"/>
      </a:dk1>
      <a:lt1>
        <a:sysClr val="window" lastClr="FFFFFF"/>
      </a:lt1>
      <a:dk2>
        <a:srgbClr val="80006B"/>
      </a:dk2>
      <a:lt2>
        <a:srgbClr val="FF5F3F"/>
      </a:lt2>
      <a:accent1>
        <a:srgbClr val="D6D6D6"/>
      </a:accent1>
      <a:accent2>
        <a:srgbClr val="A65C99"/>
      </a:accent2>
      <a:accent3>
        <a:srgbClr val="FFB5A6"/>
      </a:accent3>
      <a:accent4>
        <a:srgbClr val="00B094"/>
      </a:accent4>
      <a:accent5>
        <a:srgbClr val="45E3C9"/>
      </a:accent5>
      <a:accent6>
        <a:srgbClr val="FFF280"/>
      </a:accent6>
      <a:hlink>
        <a:srgbClr val="0563C1"/>
      </a:hlink>
      <a:folHlink>
        <a:srgbClr val="954F72"/>
      </a:folHlink>
    </a:clrScheme>
    <a:fontScheme name="Custom 1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22165</TotalTime>
  <Words>1039</Words>
  <Application>Microsoft Office PowerPoint</Application>
  <PresentationFormat>Personalizado</PresentationFormat>
  <Paragraphs>256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DM Sans</vt:lpstr>
      <vt:lpstr>DM Sans Medium</vt:lpstr>
      <vt:lpstr>Fira Sans Extra Condensed</vt:lpstr>
      <vt:lpstr>Roboto</vt:lpstr>
      <vt:lpstr>Office Theme</vt:lpstr>
      <vt:lpstr>6_Diseño personalizado</vt:lpstr>
      <vt:lpstr>Diseño personalizado</vt:lpstr>
      <vt:lpstr>think-cell Slide</vt:lpstr>
      <vt:lpstr>Patrimonio Autónomo Foneca  Red de Prestadores de Salud  Cesar Enero 2024</vt:lpstr>
      <vt:lpstr>¿Quiénes Somos?</vt:lpstr>
      <vt:lpstr>¿Quiénes Somos?</vt:lpstr>
      <vt:lpstr>¿Quiénes Somos?</vt:lpstr>
      <vt:lpstr>¿Quiénes Somos?</vt:lpstr>
      <vt:lpstr>Modelo de Atención</vt:lpstr>
      <vt:lpstr>Composición Operativa</vt:lpstr>
      <vt:lpstr>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Nicolás Londoño Torres</dc:creator>
  <cp:lastModifiedBy>Castro Torres Sonia</cp:lastModifiedBy>
  <cp:revision>193</cp:revision>
  <dcterms:created xsi:type="dcterms:W3CDTF">2022-10-05T14:24:52Z</dcterms:created>
  <dcterms:modified xsi:type="dcterms:W3CDTF">2023-12-29T17:23:30Z</dcterms:modified>
</cp:coreProperties>
</file>